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0" r:id="rId3"/>
  </p:sldMasterIdLst>
  <p:notesMasterIdLst>
    <p:notesMasterId r:id="rId5"/>
  </p:notesMasterIdLst>
  <p:sldIdLst>
    <p:sldId id="280" r:id="rId4"/>
    <p:sldId id="282" r:id="rId6"/>
    <p:sldId id="261" r:id="rId7"/>
    <p:sldId id="307" r:id="rId8"/>
    <p:sldId id="284" r:id="rId9"/>
    <p:sldId id="308" r:id="rId10"/>
    <p:sldId id="309" r:id="rId11"/>
    <p:sldId id="310" r:id="rId12"/>
    <p:sldId id="285" r:id="rId13"/>
    <p:sldId id="312" r:id="rId14"/>
    <p:sldId id="311" r:id="rId15"/>
    <p:sldId id="292"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26" autoAdjust="0"/>
    <p:restoredTop sz="93602"/>
  </p:normalViewPr>
  <p:slideViewPr>
    <p:cSldViewPr snapToGrid="0" snapToObjects="1">
      <p:cViewPr varScale="1">
        <p:scale>
          <a:sx n="78" d="100"/>
          <a:sy n="78" d="100"/>
        </p:scale>
        <p:origin x="-72"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wdp>
</file>

<file path=ppt/media/image11.png>
</file>

<file path=ppt/media/image12.jpeg>
</file>

<file path=ppt/media/image13.png>
</file>

<file path=ppt/media/image14.png>
</file>

<file path=ppt/media/image15.png>
</file>

<file path=ppt/media/image16.jpeg>
</file>

<file path=ppt/media/image17.jpeg>
</file>

<file path=ppt/media/image18.jpeg>
</file>

<file path=ppt/media/image19.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09E48F-FB83-4413-A27B-60E6B7DFCC3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435DCA-F7DA-4348-A7B2-EBF7E58CC17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5" Type="http://schemas.microsoft.com/office/2007/relationships/hdphoto" Target="../media/image10.wdp"/><Relationship Id="rId4" Type="http://schemas.openxmlformats.org/officeDocument/2006/relationships/image" Target="../media/image9.png"/><Relationship Id="rId3" Type="http://schemas.openxmlformats.org/officeDocument/2006/relationships/hyperlink" Target="http://www.officeplus.cn/Template/Home.shtml" TargetMode="External"/><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microsoft.com/office/2007/relationships/hdphoto" Target="../media/image10.wdp"/><Relationship Id="rId6" Type="http://schemas.openxmlformats.org/officeDocument/2006/relationships/image" Target="../media/image9.png"/><Relationship Id="rId5" Type="http://schemas.openxmlformats.org/officeDocument/2006/relationships/hyperlink" Target="http://www.officeplus.cn/Template/Home.shtml" TargetMode="External"/><Relationship Id="rId4" Type="http://schemas.openxmlformats.org/officeDocument/2006/relationships/image" Target="../media/image13.png"/><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22049" r="54675" b="21936"/>
          <a:stretch>
            <a:fillRect/>
          </a:stretch>
        </p:blipFill>
        <p:spPr>
          <a:xfrm>
            <a:off x="849510" y="-12701"/>
            <a:ext cx="10492980" cy="6858001"/>
          </a:xfrm>
          <a:prstGeom prst="rect">
            <a:avLst/>
          </a:prstGeom>
        </p:spPr>
      </p:pic>
      <p:sp>
        <p:nvSpPr>
          <p:cNvPr id="4" name="文本占位符 7"/>
          <p:cNvSpPr>
            <a:spLocks noGrp="1"/>
          </p:cNvSpPr>
          <p:nvPr>
            <p:ph type="body" sz="quarter" idx="10"/>
          </p:nvPr>
        </p:nvSpPr>
        <p:spPr>
          <a:xfrm>
            <a:off x="522697" y="2307026"/>
            <a:ext cx="11146606" cy="937764"/>
          </a:xfrm>
          <a:prstGeom prst="rect">
            <a:avLst/>
          </a:prstGeom>
          <a:ln w="12700" cmpd="sng">
            <a:noFill/>
          </a:ln>
        </p:spPr>
        <p:txBody>
          <a:bodyPr vert="horz" anchor="ctr"/>
          <a:lstStyle>
            <a:lvl1pPr marL="0" indent="0" algn="ctr">
              <a:buNone/>
              <a:defRPr sz="48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6" name="文本占位符 7"/>
          <p:cNvSpPr>
            <a:spLocks noGrp="1"/>
          </p:cNvSpPr>
          <p:nvPr>
            <p:ph type="body" sz="quarter" idx="11"/>
          </p:nvPr>
        </p:nvSpPr>
        <p:spPr>
          <a:xfrm>
            <a:off x="3155230" y="3669185"/>
            <a:ext cx="2294080" cy="549890"/>
          </a:xfrm>
          <a:prstGeom prst="rect">
            <a:avLst/>
          </a:prstGeom>
          <a:solidFill>
            <a:schemeClr val="bg1"/>
          </a:solidFill>
          <a:ln w="12700" cmpd="sng">
            <a:solidFill>
              <a:schemeClr val="tx1">
                <a:lumMod val="50000"/>
                <a:lumOff val="50000"/>
              </a:schemeClr>
            </a:solidFill>
          </a:ln>
        </p:spPr>
        <p:txBody>
          <a:bodyPr vert="horz" anchor="t"/>
          <a:lstStyle>
            <a:lvl1pPr marL="0" indent="0" algn="ctr">
              <a:buNone/>
              <a:defRPr sz="14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7" name="文本占位符 7"/>
          <p:cNvSpPr>
            <a:spLocks noGrp="1"/>
          </p:cNvSpPr>
          <p:nvPr>
            <p:ph type="body" sz="quarter" idx="12"/>
          </p:nvPr>
        </p:nvSpPr>
        <p:spPr>
          <a:xfrm>
            <a:off x="6742690" y="3669184"/>
            <a:ext cx="2294080" cy="549890"/>
          </a:xfrm>
          <a:prstGeom prst="rect">
            <a:avLst/>
          </a:prstGeom>
          <a:solidFill>
            <a:schemeClr val="bg1"/>
          </a:solidFill>
          <a:ln w="12700" cmpd="sng">
            <a:solidFill>
              <a:schemeClr val="tx1">
                <a:lumMod val="50000"/>
                <a:lumOff val="50000"/>
              </a:schemeClr>
            </a:solidFill>
          </a:ln>
        </p:spPr>
        <p:txBody>
          <a:bodyPr vert="horz" anchor="t"/>
          <a:lstStyle>
            <a:lvl1pPr marL="0" indent="0" algn="ctr">
              <a:buNone/>
              <a:defRPr sz="14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8" name="文本占位符 7"/>
          <p:cNvSpPr>
            <a:spLocks noGrp="1"/>
          </p:cNvSpPr>
          <p:nvPr>
            <p:ph type="body" sz="quarter" idx="13"/>
          </p:nvPr>
        </p:nvSpPr>
        <p:spPr>
          <a:xfrm>
            <a:off x="3155230" y="4448647"/>
            <a:ext cx="5881540" cy="508364"/>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10" name="文本占位符 7"/>
          <p:cNvSpPr>
            <a:spLocks noGrp="1"/>
          </p:cNvSpPr>
          <p:nvPr>
            <p:ph type="body" sz="quarter" idx="14"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600"/>
            <a:r>
              <a:rPr lang="zh-CN" altLang="en-US" sz="1800">
                <a:solidFill>
                  <a:schemeClr val="tx1">
                    <a:lumMod val="75000"/>
                    <a:lumOff val="25000"/>
                  </a:schemeClr>
                </a:solidFill>
                <a:latin typeface="Segoe UI Light" panose="020B0502040204020203"/>
                <a:ea typeface="微软雅黑" panose="020B0503020204020204" pitchFamily="34" charset="-122"/>
                <a:cs typeface="Segoe UI Light" panose="020B0502040204020203"/>
              </a:rPr>
              <a:t>模板使用技巧</a:t>
            </a:r>
            <a:r>
              <a:rPr lang="en-US" altLang="zh-CN" sz="1800">
                <a:solidFill>
                  <a:schemeClr val="tx1">
                    <a:lumMod val="75000"/>
                    <a:lumOff val="25000"/>
                  </a:schemeClr>
                </a:solidFill>
                <a:latin typeface="Segoe UI Light" panose="020B0502040204020203"/>
                <a:ea typeface="微软雅黑" panose="020B0503020204020204" pitchFamily="34" charset="-122"/>
                <a:cs typeface="Segoe UI Light" panose="020B0502040204020203"/>
              </a:rPr>
              <a:t> 1</a:t>
            </a:r>
            <a:endParaRPr lang="zh-CN" altLang="en-US" sz="1800" dirty="0">
              <a:solidFill>
                <a:schemeClr val="tx1">
                  <a:lumMod val="75000"/>
                  <a:lumOff val="25000"/>
                </a:schemeClr>
              </a:solidFill>
              <a:latin typeface="Segoe UI Light" panose="020B0502040204020203"/>
              <a:ea typeface="微软雅黑" panose="020B0503020204020204" pitchFamily="34" charset="-122"/>
              <a:cs typeface="Segoe UI Light" panose="020B0502040204020203"/>
            </a:endParaRPr>
          </a:p>
        </p:txBody>
      </p:sp>
      <p:sp>
        <p:nvSpPr>
          <p:cNvPr id="5" name="矩形 4"/>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schemeClr val="tx1">
                    <a:lumMod val="75000"/>
                    <a:lumOff val="25000"/>
                  </a:schemeClr>
                </a:solidFill>
                <a:latin typeface="Segoe UI Light" panose="020B0502040204020203"/>
                <a:ea typeface="微软雅黑" panose="020B0503020204020204" pitchFamily="34" charset="-122"/>
                <a:cs typeface="Segoe UI Light" panose="020B0502040204020203"/>
              </a:rPr>
              <a:t>OfficePLUS</a:t>
            </a:r>
            <a:endParaRPr lang="zh-CN" altLang="en-US" sz="1000" dirty="0">
              <a:solidFill>
                <a:schemeClr val="tx1">
                  <a:lumMod val="75000"/>
                  <a:lumOff val="25000"/>
                </a:schemeClr>
              </a:solidFill>
              <a:latin typeface="Segoe UI Light" panose="020B0502040204020203"/>
              <a:ea typeface="微软雅黑" panose="020B0503020204020204" pitchFamily="34" charset="-122"/>
              <a:cs typeface="Segoe UI Light" panose="020B0502040204020203"/>
            </a:endParaRPr>
          </a:p>
        </p:txBody>
      </p:sp>
      <p:sp>
        <p:nvSpPr>
          <p:cNvPr id="9" name="文本框 8"/>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p:cNvSpPr/>
          <p:nvPr userDrawn="1"/>
        </p:nvSpPr>
        <p:spPr>
          <a:xfrm>
            <a:off x="440603" y="759873"/>
            <a:ext cx="1750800" cy="369332"/>
          </a:xfrm>
          <a:prstGeom prst="rect">
            <a:avLst/>
          </a:prstGeom>
        </p:spPr>
        <p:txBody>
          <a:bodyPr wrap="none">
            <a:spAutoFit/>
          </a:bodyPr>
          <a:lstStyle/>
          <a:p>
            <a:pPr defTabSz="609600"/>
            <a:r>
              <a:rPr lang="zh-CN" altLang="en-US" sz="1800">
                <a:solidFill>
                  <a:schemeClr val="tx1">
                    <a:lumMod val="75000"/>
                    <a:lumOff val="25000"/>
                  </a:schemeClr>
                </a:solidFill>
                <a:latin typeface="Segoe UI Light" panose="020B0502040204020203"/>
                <a:ea typeface="微软雅黑" panose="020B0503020204020204" pitchFamily="34" charset="-122"/>
                <a:cs typeface="Segoe UI Light" panose="020B0502040204020203"/>
              </a:rPr>
              <a:t>模板使用技巧</a:t>
            </a:r>
            <a:r>
              <a:rPr lang="en-US" altLang="zh-CN" sz="1800">
                <a:solidFill>
                  <a:schemeClr val="tx1">
                    <a:lumMod val="75000"/>
                    <a:lumOff val="25000"/>
                  </a:schemeClr>
                </a:solidFill>
                <a:latin typeface="Segoe UI Light" panose="020B0502040204020203"/>
                <a:ea typeface="微软雅黑" panose="020B0503020204020204" pitchFamily="34" charset="-122"/>
                <a:cs typeface="Segoe UI Light" panose="020B0502040204020203"/>
              </a:rPr>
              <a:t> 2</a:t>
            </a:r>
            <a:endParaRPr lang="zh-CN" altLang="en-US" sz="1800" dirty="0">
              <a:solidFill>
                <a:schemeClr val="tx1">
                  <a:lumMod val="75000"/>
                  <a:lumOff val="25000"/>
                </a:schemeClr>
              </a:solidFill>
              <a:latin typeface="Segoe UI Light" panose="020B0502040204020203"/>
              <a:ea typeface="微软雅黑" panose="020B0503020204020204" pitchFamily="34" charset="-122"/>
              <a:cs typeface="Segoe UI Light" panose="020B0502040204020203"/>
            </a:endParaRPr>
          </a:p>
        </p:txBody>
      </p:sp>
      <p:sp>
        <p:nvSpPr>
          <p:cNvPr id="4" name="矩形 3"/>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schemeClr val="tx1">
                    <a:lumMod val="75000"/>
                    <a:lumOff val="25000"/>
                  </a:schemeClr>
                </a:solidFill>
                <a:latin typeface="Segoe UI Light" panose="020B0502040204020203"/>
                <a:ea typeface="微软雅黑" panose="020B0503020204020204" pitchFamily="34" charset="-122"/>
                <a:cs typeface="Segoe UI Light" panose="020B0502040204020203"/>
              </a:rPr>
              <a:t>OfficePLUS</a:t>
            </a:r>
            <a:endParaRPr lang="zh-CN" altLang="en-US" sz="1000" dirty="0">
              <a:solidFill>
                <a:schemeClr val="tx1">
                  <a:lumMod val="75000"/>
                  <a:lumOff val="25000"/>
                </a:schemeClr>
              </a:solidFill>
              <a:latin typeface="Segoe UI Light" panose="020B0502040204020203"/>
              <a:ea typeface="微软雅黑" panose="020B0503020204020204" pitchFamily="34" charset="-122"/>
              <a:cs typeface="Segoe UI Light" panose="020B0502040204020203"/>
            </a:endParaRPr>
          </a:p>
        </p:txBody>
      </p:sp>
      <p:pic>
        <p:nvPicPr>
          <p:cNvPr id="5" name="图片 4"/>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14" name="图片 13"/>
          <p:cNvPicPr>
            <a:picLocks noChangeAspect="1"/>
          </p:cNvPicPr>
          <p:nvPr userDrawn="1"/>
        </p:nvPicPr>
        <p:blipFill rotWithShape="1">
          <a:blip r:embed="rId2">
            <a:clrChange>
              <a:clrFrom>
                <a:srgbClr val="FFFFFF"/>
              </a:clrFrom>
              <a:clrTo>
                <a:srgbClr val="FFFFFF">
                  <a:alpha val="0"/>
                </a:srgbClr>
              </a:clrTo>
            </a:clrChange>
          </a:blip>
          <a:srcRect l="13924" t="13924" r="13924" b="13924"/>
          <a:stretch>
            <a:fillRect/>
          </a:stretch>
        </p:blipFill>
        <p:spPr>
          <a:xfrm>
            <a:off x="4705130" y="1673081"/>
            <a:ext cx="2743200" cy="2743200"/>
          </a:xfrm>
          <a:prstGeom prst="rect">
            <a:avLst/>
          </a:prstGeom>
        </p:spPr>
      </p:pic>
      <p:pic>
        <p:nvPicPr>
          <p:cNvPr id="15" name="图片 14"/>
          <p:cNvPicPr>
            <a:picLocks noChangeAspect="1"/>
          </p:cNvPicPr>
          <p:nvPr userDrawn="1"/>
        </p:nvPicPr>
        <p:blipFill rotWithShape="1">
          <a:blip r:embed="rId3">
            <a:clrChange>
              <a:clrFrom>
                <a:srgbClr val="FFFFFF"/>
              </a:clrFrom>
              <a:clrTo>
                <a:srgbClr val="FFFFFF">
                  <a:alpha val="0"/>
                </a:srgbClr>
              </a:clrTo>
            </a:clrChange>
          </a:blip>
          <a:srcRect l="14439" r="14439"/>
          <a:stretch>
            <a:fillRect/>
          </a:stretch>
        </p:blipFill>
        <p:spPr>
          <a:xfrm>
            <a:off x="8519321" y="1673081"/>
            <a:ext cx="2743200" cy="2743200"/>
          </a:xfrm>
          <a:prstGeom prst="rect">
            <a:avLst/>
          </a:prstGeom>
        </p:spPr>
      </p:pic>
      <p:pic>
        <p:nvPicPr>
          <p:cNvPr id="16" name="图片 15"/>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endPar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9" name="文本框 18"/>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微软小蜜 」</a:t>
            </a:r>
            <a:endPar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cxnSp>
        <p:nvCxnSpPr>
          <p:cNvPr id="20" name="直接连接符 19"/>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字体使用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行距</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背景图片出处</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英文 </a:t>
            </a:r>
            <a:r>
              <a:rPr kumimoji="0" lang="is-IS" altLang="zh-CN" sz="1400" b="0" i="0" u="none" strike="noStrike" kern="0" cap="none" spc="0" normalizeH="0" baseline="0" noProof="0" dirty="0">
                <a:ln>
                  <a:noFill/>
                </a:ln>
                <a:solidFill>
                  <a:srgbClr val="FFFFFF"/>
                </a:solidFill>
                <a:effectLst/>
                <a:uLnTx/>
                <a:uFillTx/>
                <a:latin typeface="Segoe UI Light" panose="020B0502040204020203"/>
                <a:cs typeface="Segoe UI Light" panose="020B0502040204020203"/>
              </a:rPr>
              <a:t>Microsoft YaHei</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正文 </a:t>
            </a:r>
            <a:r>
              <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1.3</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dirty="0" err="1">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cn.bing.com</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本网站所提供的任何信息内容（包括但不限于 </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PPT</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模板、</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Word</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文档、</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Excel</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图表、图片素材等）均受</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中华人民共和国著作权法</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信息网络传播权保护条例</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及其他适用的法律法规的保护，未经权利人书面明确授权，信息内容的任何部分</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包括图片或图表</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不得被全部或部分的复制、传播、销售，否则将承担法律责任。</a:t>
            </a:r>
            <a:endPar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pitchFamily="3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pitchFamily="34" charset="-122"/>
              <a:cs typeface="Segoe UI Light" panose="020B0502040204020203"/>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a:fillRect/>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a:fillRect/>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zh-CN" altLang="en-US" dirty="0"/>
              <a:t>目录</a:t>
            </a:r>
            <a:endParaRPr kumimoji="1" lang="zh-CN" altLang="en-US" dirty="0"/>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微软雅黑" panose="020B0503020204020204" pitchFamily="34" charset="-122"/>
                <a:ea typeface="微软雅黑" panose="020B0503020204020204" pitchFamily="34" charset="-122"/>
                <a:cs typeface="微软雅黑" panose="020B0503020204020204" pitchFamily="34" charset="-122"/>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145983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145983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9" name="文本占位符 6"/>
          <p:cNvSpPr>
            <a:spLocks noGrp="1"/>
          </p:cNvSpPr>
          <p:nvPr>
            <p:ph type="body" sz="quarter" idx="16" hasCustomPrompt="1"/>
          </p:nvPr>
        </p:nvSpPr>
        <p:spPr>
          <a:xfrm>
            <a:off x="8433254"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0" name="文本占位符 6"/>
          <p:cNvSpPr>
            <a:spLocks noGrp="1"/>
          </p:cNvSpPr>
          <p:nvPr>
            <p:ph type="body" sz="quarter" idx="17" hasCustomPrompt="1"/>
          </p:nvPr>
        </p:nvSpPr>
        <p:spPr>
          <a:xfrm>
            <a:off x="8433253"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494654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4946541"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a:fillRect/>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a:fillRect/>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zh-CN" altLang="en-US" dirty="0"/>
              <a:t>目录</a:t>
            </a:r>
            <a:endParaRPr kumimoji="1" lang="zh-CN" altLang="en-US" dirty="0"/>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微软雅黑" panose="020B0503020204020204" pitchFamily="34" charset="-122"/>
                <a:ea typeface="微软雅黑" panose="020B0503020204020204" pitchFamily="34" charset="-122"/>
                <a:cs typeface="微软雅黑" panose="020B0503020204020204" pitchFamily="34" charset="-122"/>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79519"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1" name="文本占位符 6"/>
          <p:cNvSpPr>
            <a:spLocks noGrp="1"/>
          </p:cNvSpPr>
          <p:nvPr>
            <p:ph type="body" sz="quarter" idx="18" hasCustomPrompt="1"/>
          </p:nvPr>
        </p:nvSpPr>
        <p:spPr>
          <a:xfrm>
            <a:off x="3484482" y="416732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32" name="文本占位符 6"/>
          <p:cNvSpPr>
            <a:spLocks noGrp="1"/>
          </p:cNvSpPr>
          <p:nvPr>
            <p:ph type="body" sz="quarter" idx="19" hasCustomPrompt="1"/>
          </p:nvPr>
        </p:nvSpPr>
        <p:spPr>
          <a:xfrm>
            <a:off x="3483070" y="462280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4" name="文本占位符 6"/>
          <p:cNvSpPr>
            <a:spLocks noGrp="1"/>
          </p:cNvSpPr>
          <p:nvPr>
            <p:ph type="body" sz="quarter" idx="20" hasCustomPrompt="1"/>
          </p:nvPr>
        </p:nvSpPr>
        <p:spPr>
          <a:xfrm>
            <a:off x="6389445"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5" name="文本占位符 6"/>
          <p:cNvSpPr>
            <a:spLocks noGrp="1"/>
          </p:cNvSpPr>
          <p:nvPr>
            <p:ph type="body" sz="quarter" idx="21" hasCustomPrompt="1"/>
          </p:nvPr>
        </p:nvSpPr>
        <p:spPr>
          <a:xfrm>
            <a:off x="6390855"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6" name="文本占位符 6"/>
          <p:cNvSpPr>
            <a:spLocks noGrp="1"/>
          </p:cNvSpPr>
          <p:nvPr>
            <p:ph type="body" sz="quarter" idx="22" hasCustomPrompt="1"/>
          </p:nvPr>
        </p:nvSpPr>
        <p:spPr>
          <a:xfrm>
            <a:off x="9294408" y="4171304"/>
            <a:ext cx="2297865" cy="455476"/>
          </a:xfrm>
          <a:prstGeom prst="rect">
            <a:avLst/>
          </a:prstGeom>
        </p:spPr>
        <p:txBody>
          <a:bodyPr/>
          <a:lstStyle>
            <a:lvl1pPr marL="0" indent="0" algn="ctr">
              <a:buNone/>
              <a:defRPr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7" name="文本占位符 6"/>
          <p:cNvSpPr>
            <a:spLocks noGrp="1"/>
          </p:cNvSpPr>
          <p:nvPr>
            <p:ph type="body" sz="quarter" idx="23" hasCustomPrompt="1"/>
          </p:nvPr>
        </p:nvSpPr>
        <p:spPr>
          <a:xfrm>
            <a:off x="9294407" y="4626780"/>
            <a:ext cx="2297865" cy="455476"/>
          </a:xfrm>
          <a:prstGeom prst="rect">
            <a:avLst/>
          </a:prstGeom>
        </p:spPr>
        <p:txBody>
          <a:bodyPr/>
          <a:lstStyle>
            <a:lvl1pPr marL="0" indent="0" algn="ctr">
              <a:buNone/>
              <a:defRPr sz="18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a:fillRect/>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a:fillRect/>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zh-CN" altLang="en-US" dirty="0"/>
              <a:t>目录</a:t>
            </a:r>
            <a:endParaRPr kumimoji="1" lang="zh-CN" altLang="en-US" dirty="0"/>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marL="0" indent="0" algn="ctr">
              <a:lnSpc>
                <a:spcPct val="130000"/>
              </a:lnSpc>
              <a:buNone/>
              <a:defRPr sz="14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7" name="文本占位符 6"/>
          <p:cNvSpPr>
            <a:spLocks noGrp="1"/>
          </p:cNvSpPr>
          <p:nvPr>
            <p:ph type="body" sz="quarter" idx="14" hasCustomPrompt="1"/>
          </p:nvPr>
        </p:nvSpPr>
        <p:spPr>
          <a:xfrm>
            <a:off x="579519"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79518"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892015"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892013"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5204511"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5204511"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517007" y="4167324"/>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517007" y="4622800"/>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29503" y="4165951"/>
            <a:ext cx="1805335"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29502" y="4621427"/>
            <a:ext cx="1805335"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a:fillRect/>
          </a:stretch>
        </p:blipFill>
        <p:spPr>
          <a:xfrm>
            <a:off x="558800" y="4165951"/>
            <a:ext cx="2413000" cy="2413000"/>
          </a:xfrm>
          <a:prstGeom prst="ellipse">
            <a:avLst/>
          </a:prstGeom>
        </p:spPr>
      </p:pic>
      <p:pic>
        <p:nvPicPr>
          <p:cNvPr id="4" name="图片 3"/>
          <p:cNvPicPr>
            <a:picLocks noChangeAspect="1"/>
          </p:cNvPicPr>
          <p:nvPr userDrawn="1"/>
        </p:nvPicPr>
        <p:blipFill rotWithShape="1">
          <a:blip r:embed="rId2"/>
          <a:srcRect l="61489" t="25058" r="12143" b="25081"/>
          <a:stretch>
            <a:fillRect/>
          </a:stretch>
        </p:blipFill>
        <p:spPr>
          <a:xfrm>
            <a:off x="7378700" y="203200"/>
            <a:ext cx="4419600" cy="4419600"/>
          </a:xfrm>
          <a:prstGeom prst="ellipse">
            <a:avLst/>
          </a:prstGeom>
        </p:spPr>
      </p:pic>
      <p:sp>
        <p:nvSpPr>
          <p:cNvPr id="5"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6" name="文本占位符 7"/>
          <p:cNvSpPr>
            <a:spLocks noGrp="1"/>
          </p:cNvSpPr>
          <p:nvPr>
            <p:ph type="body" sz="quarter" idx="11" hasCustomPrompt="1"/>
          </p:nvPr>
        </p:nvSpPr>
        <p:spPr>
          <a:xfrm>
            <a:off x="3801979" y="1020156"/>
            <a:ext cx="4588044" cy="888855"/>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zh-CN" altLang="en-US" dirty="0"/>
              <a:t>目录</a:t>
            </a:r>
            <a:endParaRPr kumimoji="1" lang="zh-CN" altLang="en-US" dirty="0"/>
          </a:p>
        </p:txBody>
      </p:sp>
      <p:sp>
        <p:nvSpPr>
          <p:cNvPr id="8" name="文本占位符 7"/>
          <p:cNvSpPr>
            <a:spLocks noGrp="1"/>
          </p:cNvSpPr>
          <p:nvPr>
            <p:ph type="body" sz="quarter" idx="12" hasCustomPrompt="1"/>
          </p:nvPr>
        </p:nvSpPr>
        <p:spPr>
          <a:xfrm>
            <a:off x="3801979" y="1909012"/>
            <a:ext cx="4588044" cy="401052"/>
          </a:xfrm>
          <a:prstGeom prst="rect">
            <a:avLst/>
          </a:prstGeom>
          <a:ln w="12700" cmpd="sng">
            <a:noFill/>
          </a:ln>
        </p:spPr>
        <p:txBody>
          <a:bodyPr vert="horz" anchor="ctr"/>
          <a:lstStyle>
            <a:lvl1pPr marL="0" indent="0" algn="ctr">
              <a:buNone/>
              <a:defRPr sz="20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CONTENTS</a:t>
            </a:r>
            <a:endParaRPr kumimoji="1" lang="zh-CN" altLang="en-US" dirty="0"/>
          </a:p>
        </p:txBody>
      </p:sp>
      <p:sp>
        <p:nvSpPr>
          <p:cNvPr id="9" name="文本占位符 7"/>
          <p:cNvSpPr>
            <a:spLocks noGrp="1"/>
          </p:cNvSpPr>
          <p:nvPr>
            <p:ph type="body" sz="quarter" idx="13"/>
          </p:nvPr>
        </p:nvSpPr>
        <p:spPr>
          <a:xfrm>
            <a:off x="1459832" y="2413000"/>
            <a:ext cx="9272338" cy="1059969"/>
          </a:xfrm>
          <a:prstGeom prst="rect">
            <a:avLst/>
          </a:prstGeom>
          <a:ln w="12700" cmpd="sng">
            <a:noFill/>
          </a:ln>
        </p:spPr>
        <p:txBody>
          <a:bodyPr vert="horz" anchor="t"/>
          <a:lstStyle>
            <a:lvl1pPr>
              <a:defRPr kumimoji="1" lang="zh-CN" altLang="en-US" sz="1400" b="0" dirty="0">
                <a:latin typeface="微软雅黑" panose="020B0503020204020204" pitchFamily="34" charset="-122"/>
                <a:ea typeface="微软雅黑" panose="020B0503020204020204" pitchFamily="34" charset="-122"/>
                <a:cs typeface="微软雅黑" panose="020B0503020204020204" pitchFamily="34" charset="-122"/>
              </a:defRPr>
            </a:lvl1pPr>
          </a:lstStyle>
          <a:p>
            <a:pPr marL="0" lvl="0" indent="0" algn="ctr">
              <a:lnSpc>
                <a:spcPct val="130000"/>
              </a:lnSpc>
              <a:buNone/>
            </a:pPr>
            <a:endParaRPr kumimoji="1" lang="zh-CN" altLang="en-US" dirty="0"/>
          </a:p>
        </p:txBody>
      </p:sp>
      <p:sp>
        <p:nvSpPr>
          <p:cNvPr id="7" name="文本占位符 6"/>
          <p:cNvSpPr>
            <a:spLocks noGrp="1"/>
          </p:cNvSpPr>
          <p:nvPr>
            <p:ph type="body" sz="quarter" idx="14" hasCustomPrompt="1"/>
          </p:nvPr>
        </p:nvSpPr>
        <p:spPr>
          <a:xfrm>
            <a:off x="558800"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8" name="文本占位符 6"/>
          <p:cNvSpPr>
            <a:spLocks noGrp="1"/>
          </p:cNvSpPr>
          <p:nvPr>
            <p:ph type="body" sz="quarter" idx="15" hasCustomPrompt="1"/>
          </p:nvPr>
        </p:nvSpPr>
        <p:spPr>
          <a:xfrm>
            <a:off x="558799"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8" name="文本占位符 6"/>
          <p:cNvSpPr>
            <a:spLocks noGrp="1"/>
          </p:cNvSpPr>
          <p:nvPr>
            <p:ph type="body" sz="quarter" idx="16" hasCustomPrompt="1"/>
          </p:nvPr>
        </p:nvSpPr>
        <p:spPr>
          <a:xfrm>
            <a:off x="2408797"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19" name="文本占位符 6"/>
          <p:cNvSpPr>
            <a:spLocks noGrp="1"/>
          </p:cNvSpPr>
          <p:nvPr>
            <p:ph type="body" sz="quarter" idx="17" hasCustomPrompt="1"/>
          </p:nvPr>
        </p:nvSpPr>
        <p:spPr>
          <a:xfrm>
            <a:off x="2408797"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0" name="文本占位符 6"/>
          <p:cNvSpPr>
            <a:spLocks noGrp="1"/>
          </p:cNvSpPr>
          <p:nvPr>
            <p:ph type="body" sz="quarter" idx="18" hasCustomPrompt="1"/>
          </p:nvPr>
        </p:nvSpPr>
        <p:spPr>
          <a:xfrm>
            <a:off x="425879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1" name="文本占位符 6"/>
          <p:cNvSpPr>
            <a:spLocks noGrp="1"/>
          </p:cNvSpPr>
          <p:nvPr>
            <p:ph type="body" sz="quarter" idx="19" hasCustomPrompt="1"/>
          </p:nvPr>
        </p:nvSpPr>
        <p:spPr>
          <a:xfrm>
            <a:off x="4258794"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2" name="文本占位符 6"/>
          <p:cNvSpPr>
            <a:spLocks noGrp="1"/>
          </p:cNvSpPr>
          <p:nvPr>
            <p:ph type="body" sz="quarter" idx="20" hasCustomPrompt="1"/>
          </p:nvPr>
        </p:nvSpPr>
        <p:spPr>
          <a:xfrm>
            <a:off x="7958788" y="4167324"/>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3" name="文本占位符 6"/>
          <p:cNvSpPr>
            <a:spLocks noGrp="1"/>
          </p:cNvSpPr>
          <p:nvPr>
            <p:ph type="body" sz="quarter" idx="21" hasCustomPrompt="1"/>
          </p:nvPr>
        </p:nvSpPr>
        <p:spPr>
          <a:xfrm>
            <a:off x="7954761" y="4622800"/>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4" name="文本占位符 6"/>
          <p:cNvSpPr>
            <a:spLocks noGrp="1"/>
          </p:cNvSpPr>
          <p:nvPr>
            <p:ph type="body" sz="quarter" idx="22" hasCustomPrompt="1"/>
          </p:nvPr>
        </p:nvSpPr>
        <p:spPr>
          <a:xfrm>
            <a:off x="9808784"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5" name="文本占位符 6"/>
          <p:cNvSpPr>
            <a:spLocks noGrp="1"/>
          </p:cNvSpPr>
          <p:nvPr>
            <p:ph type="body" sz="quarter" idx="23" hasCustomPrompt="1"/>
          </p:nvPr>
        </p:nvSpPr>
        <p:spPr>
          <a:xfrm>
            <a:off x="9808783"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6" name="文本占位符 6"/>
          <p:cNvSpPr>
            <a:spLocks noGrp="1"/>
          </p:cNvSpPr>
          <p:nvPr>
            <p:ph type="body" sz="quarter" idx="24" hasCustomPrompt="1"/>
          </p:nvPr>
        </p:nvSpPr>
        <p:spPr>
          <a:xfrm>
            <a:off x="6108791" y="4165951"/>
            <a:ext cx="1846774" cy="455476"/>
          </a:xfrm>
          <a:prstGeom prst="rect">
            <a:avLst/>
          </a:prstGeom>
        </p:spPr>
        <p:txBody>
          <a:bodyPr/>
          <a:lstStyle>
            <a:lvl1pPr marL="0" indent="0" algn="ctr">
              <a:buNone/>
              <a:defRPr sz="2000" b="1"/>
            </a:lvl1pPr>
          </a:lstStyle>
          <a:p>
            <a:pPr lvl="0"/>
            <a:r>
              <a:rPr kumimoji="1" lang="en-US" altLang="zh-CN" dirty="0"/>
              <a:t>TITLE</a:t>
            </a:r>
            <a:r>
              <a:rPr kumimoji="1" lang="zh-CN" altLang="en-US" dirty="0"/>
              <a:t> </a:t>
            </a:r>
            <a:r>
              <a:rPr kumimoji="1" lang="en-US" altLang="zh-CN" dirty="0"/>
              <a:t>HERE</a:t>
            </a:r>
            <a:endParaRPr kumimoji="1" lang="zh-CN" altLang="en-US" dirty="0"/>
          </a:p>
        </p:txBody>
      </p:sp>
      <p:sp>
        <p:nvSpPr>
          <p:cNvPr id="27" name="文本占位符 6"/>
          <p:cNvSpPr>
            <a:spLocks noGrp="1"/>
          </p:cNvSpPr>
          <p:nvPr>
            <p:ph type="body" sz="quarter" idx="25" hasCustomPrompt="1"/>
          </p:nvPr>
        </p:nvSpPr>
        <p:spPr>
          <a:xfrm>
            <a:off x="6108791" y="4621427"/>
            <a:ext cx="1846774" cy="455476"/>
          </a:xfrm>
          <a:prstGeom prst="rect">
            <a:avLst/>
          </a:prstGeom>
        </p:spPr>
        <p:txBody>
          <a:bodyPr/>
          <a:lstStyle>
            <a:lvl1pPr marL="0" indent="0" algn="ctr">
              <a:buNone/>
              <a:defRPr sz="1400" b="0">
                <a:latin typeface="+mn-lt"/>
              </a:defRPr>
            </a:lvl1pPr>
          </a:lstStyle>
          <a:p>
            <a:pPr lvl="0"/>
            <a:r>
              <a:rPr kumimoji="1" lang="en-US" altLang="zh-CN" dirty="0"/>
              <a:t>TITLE</a:t>
            </a:r>
            <a:r>
              <a:rPr kumimoji="1" lang="zh-CN" altLang="en-US" dirty="0"/>
              <a:t> </a:t>
            </a:r>
            <a:r>
              <a:rPr kumimoji="1" lang="en-US" altLang="zh-CN" dirty="0"/>
              <a:t>HERE</a:t>
            </a:r>
            <a:endParaRPr kumimoji="1"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a:fillRect/>
          </a:stretch>
        </p:blipFill>
        <p:spPr>
          <a:xfrm>
            <a:off x="3882314" y="1181451"/>
            <a:ext cx="4495104" cy="4495104"/>
          </a:xfrm>
          <a:prstGeom prst="ellipse">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5" name="文本占位符 7"/>
          <p:cNvSpPr>
            <a:spLocks noGrp="1"/>
          </p:cNvSpPr>
          <p:nvPr>
            <p:ph type="body" sz="quarter" idx="11"/>
          </p:nvPr>
        </p:nvSpPr>
        <p:spPr>
          <a:xfrm>
            <a:off x="2326105" y="2470485"/>
            <a:ext cx="7539792" cy="1074822"/>
          </a:xfrm>
          <a:prstGeom prst="rect">
            <a:avLst/>
          </a:prstGeom>
          <a:ln w="12700" cmpd="sng">
            <a:noFill/>
          </a:ln>
        </p:spPr>
        <p:txBody>
          <a:bodyPr vert="horz" anchor="ctr"/>
          <a:lstStyle>
            <a:lvl1pPr marL="0" indent="0" algn="ctr">
              <a:buNone/>
              <a:defRPr sz="60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
        <p:nvSpPr>
          <p:cNvPr id="6" name="文本占位符 7"/>
          <p:cNvSpPr>
            <a:spLocks noGrp="1"/>
          </p:cNvSpPr>
          <p:nvPr>
            <p:ph type="body" sz="quarter" idx="12"/>
          </p:nvPr>
        </p:nvSpPr>
        <p:spPr>
          <a:xfrm>
            <a:off x="2326105" y="3545305"/>
            <a:ext cx="7539792" cy="707725"/>
          </a:xfrm>
          <a:prstGeom prst="rect">
            <a:avLst/>
          </a:prstGeom>
          <a:ln w="12700" cmpd="sng">
            <a:noFill/>
          </a:ln>
        </p:spPr>
        <p:txBody>
          <a:bodyPr vert="horz" anchor="ctr"/>
          <a:lstStyle>
            <a:lvl1pPr marL="0" indent="0" algn="ctr">
              <a:buNone/>
              <a:defRPr sz="4400" b="0">
                <a:latin typeface="微软雅黑" panose="020B0503020204020204" pitchFamily="34" charset="-122"/>
                <a:ea typeface="微软雅黑" panose="020B0503020204020204" pitchFamily="34" charset="-122"/>
                <a:cs typeface="微软雅黑" panose="020B0503020204020204" pitchFamily="34" charset="-122"/>
              </a:defRPr>
            </a:lvl1pPr>
          </a:lstStyle>
          <a:p>
            <a:pPr lvl="0"/>
            <a:endParaRPr kumimoji="1"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15838" r="78197" b="16675"/>
          <a:stretch>
            <a:fillRect/>
          </a:stretch>
        </p:blipFill>
        <p:spPr>
          <a:xfrm>
            <a:off x="8015258" y="-12700"/>
            <a:ext cx="4189442" cy="6858000"/>
          </a:xfrm>
          <a:prstGeom prst="rect">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srcRect t="15838" r="78197" b="16675"/>
          <a:stretch>
            <a:fillRect/>
          </a:stretch>
        </p:blipFill>
        <p:spPr>
          <a:xfrm flipH="1">
            <a:off x="0" y="-12700"/>
            <a:ext cx="4189442" cy="6858000"/>
          </a:xfrm>
          <a:prstGeom prst="rect">
            <a:avLst/>
          </a:prstGeom>
        </p:spPr>
      </p:pic>
      <p:sp>
        <p:nvSpPr>
          <p:cNvPr id="3" name="文本占位符 7"/>
          <p:cNvSpPr>
            <a:spLocks noGrp="1"/>
          </p:cNvSpPr>
          <p:nvPr>
            <p:ph type="body" sz="quarter" idx="10" hasCustomPrompt="1"/>
          </p:nvPr>
        </p:nvSpPr>
        <p:spPr>
          <a:xfrm>
            <a:off x="8583804" y="220133"/>
            <a:ext cx="3303395" cy="389467"/>
          </a:xfrm>
          <a:prstGeom prst="rect">
            <a:avLst/>
          </a:prstGeom>
          <a:ln w="12700" cmpd="sng">
            <a:noFill/>
          </a:ln>
        </p:spPr>
        <p:txBody>
          <a:bodyPr vert="horz" anchor="ctr"/>
          <a:lstStyle>
            <a:lvl1pPr marL="0" indent="0" algn="r">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54115" t="20375" r="25555" b="20378"/>
          <a:stretch>
            <a:fillRect/>
          </a:stretch>
        </p:blipFill>
        <p:spPr>
          <a:xfrm>
            <a:off x="7739212" y="0"/>
            <a:ext cx="4452788" cy="6862813"/>
          </a:xfrm>
          <a:prstGeom prst="rect">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18.jpeg"/><Relationship Id="rId1" Type="http://schemas.openxmlformats.org/officeDocument/2006/relationships/image" Target="../media/image17.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9.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9.xml"/><Relationship Id="rId4" Type="http://schemas.openxmlformats.org/officeDocument/2006/relationships/image" Target="../media/image16.jpe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smtClean="0">
                <a:latin typeface="Segoe UI" panose="020B0502040204020203"/>
                <a:ea typeface="微软雅黑" panose="020B0503020204020204" pitchFamily="34" charset="-122"/>
              </a:rPr>
              <a:t>塔内网络部 第</a:t>
            </a:r>
            <a:r>
              <a:rPr lang="zh-CN" altLang="en-US" dirty="0" smtClean="0">
                <a:latin typeface="Segoe UI" panose="020B0502040204020203"/>
                <a:ea typeface="微软雅黑" panose="020B0503020204020204" pitchFamily="34" charset="-122"/>
              </a:rPr>
              <a:t>三次培训</a:t>
            </a:r>
            <a:endParaRPr lang="zh-CN" altLang="en-US" dirty="0" smtClean="0">
              <a:latin typeface="Segoe UI" panose="020B0502040204020203"/>
              <a:ea typeface="微软雅黑" panose="020B0503020204020204" pitchFamily="34" charset="-122"/>
            </a:endParaRPr>
          </a:p>
          <a:p>
            <a:r>
              <a:rPr lang="en-US" altLang="zh-CN" dirty="0">
                <a:latin typeface="Segoe UI" panose="020B0502040204020203"/>
                <a:ea typeface="微软雅黑" panose="020B0503020204020204" pitchFamily="34" charset="-122"/>
              </a:rPr>
              <a:t>CTF</a:t>
            </a:r>
            <a:r>
              <a:rPr lang="zh-CN" altLang="en-US" dirty="0">
                <a:latin typeface="Segoe UI" panose="020B0502040204020203"/>
                <a:ea typeface="微软雅黑" panose="020B0503020204020204" pitchFamily="34" charset="-122"/>
              </a:rPr>
              <a:t>入门</a:t>
            </a:r>
            <a:endParaRPr lang="zh-CN" altLang="en-US" dirty="0">
              <a:latin typeface="Segoe UI" panose="020B0502040204020203"/>
              <a:ea typeface="微软雅黑" panose="020B0503020204020204" pitchFamily="34" charset="-122"/>
            </a:endParaRPr>
          </a:p>
          <a:p>
            <a:r>
              <a:rPr lang="en-US" altLang="zh-CN" dirty="0">
                <a:latin typeface="Segoe UI" panose="020B0502040204020203"/>
                <a:ea typeface="微软雅黑" panose="020B0503020204020204" pitchFamily="34" charset="-122"/>
              </a:rPr>
              <a:t>&amp;&amp;</a:t>
            </a:r>
            <a:endParaRPr lang="en-US" altLang="zh-CN" dirty="0">
              <a:latin typeface="Segoe UI" panose="020B0502040204020203"/>
              <a:ea typeface="微软雅黑" panose="020B0503020204020204" pitchFamily="34" charset="-122"/>
            </a:endParaRPr>
          </a:p>
          <a:p>
            <a:r>
              <a:rPr lang="en-US" altLang="zh-CN" dirty="0">
                <a:latin typeface="Segoe UI" panose="020B0502040204020203"/>
                <a:ea typeface="微软雅黑" panose="020B0503020204020204" pitchFamily="34" charset="-122"/>
              </a:rPr>
              <a:t>CTF</a:t>
            </a:r>
            <a:r>
              <a:rPr lang="zh-CN" altLang="en-US" dirty="0">
                <a:latin typeface="Segoe UI" panose="020B0502040204020203"/>
                <a:ea typeface="微软雅黑" panose="020B0503020204020204" pitchFamily="34" charset="-122"/>
              </a:rPr>
              <a:t>专题</a:t>
            </a:r>
            <a:r>
              <a:rPr lang="zh-CN" altLang="en-US" dirty="0">
                <a:latin typeface="Segoe UI" panose="020B0502040204020203"/>
                <a:ea typeface="微软雅黑" panose="020B0503020204020204" pitchFamily="34" charset="-122"/>
              </a:rPr>
              <a:t>讲座</a:t>
            </a:r>
            <a:endParaRPr lang="zh-CN" altLang="en-US" dirty="0">
              <a:latin typeface="Segoe UI" panose="020B0502040204020203"/>
              <a:ea typeface="微软雅黑" panose="020B0503020204020204" pitchFamily="34" charset="-122"/>
            </a:endParaRPr>
          </a:p>
          <a:p>
            <a:endParaRPr lang="zh-CN" altLang="en-US" dirty="0">
              <a:latin typeface="Segoe UI" panose="020B0502040204020203"/>
              <a:ea typeface="微软雅黑" panose="020B0503020204020204" pitchFamily="34" charset="-122"/>
            </a:endParaRPr>
          </a:p>
          <a:p>
            <a:r>
              <a:rPr lang="zh-CN" altLang="en-US" sz="2800" dirty="0">
                <a:latin typeface="Segoe UI" panose="020B0502040204020203"/>
                <a:ea typeface="微软雅黑" panose="020B0503020204020204" pitchFamily="34" charset="-122"/>
              </a:rPr>
              <a:t>主讲：</a:t>
            </a:r>
            <a:r>
              <a:rPr lang="zh-CN" altLang="en-US" sz="2800" dirty="0">
                <a:latin typeface="Segoe UI" panose="020B0502040204020203"/>
                <a:ea typeface="微软雅黑" panose="020B0503020204020204" pitchFamily="34" charset="-122"/>
              </a:rPr>
              <a:t>关竣佑</a:t>
            </a:r>
            <a:endParaRPr lang="zh-CN" altLang="en-US" sz="2800" dirty="0">
              <a:latin typeface="Segoe UI" panose="020B0502040204020203"/>
              <a:ea typeface="微软雅黑" panose="020B0503020204020204" pitchFamily="34" charset="-122"/>
            </a:endParaRPr>
          </a:p>
        </p:txBody>
      </p:sp>
      <p:sp>
        <p:nvSpPr>
          <p:cNvPr id="6" name="文本占位符 5"/>
          <p:cNvSpPr>
            <a:spLocks noGrp="1"/>
          </p:cNvSpPr>
          <p:nvPr>
            <p:ph type="body" sz="quarter" idx="14"/>
          </p:nvPr>
        </p:nvSpPr>
        <p:spPr/>
        <p:txBody>
          <a:bodyPr/>
          <a:lstStyle/>
          <a:p>
            <a:r>
              <a:rPr lang="zh-CN" altLang="en-US" dirty="0" smtClean="0">
                <a:solidFill>
                  <a:srgbClr val="000000"/>
                </a:solidFill>
                <a:latin typeface="Segoe UI" panose="020B0502040204020203"/>
                <a:ea typeface="微软雅黑" panose="020B0503020204020204" pitchFamily="34" charset="-122"/>
              </a:rPr>
              <a:t>塔内计算机协会 网络部</a:t>
            </a:r>
            <a:endParaRPr lang="zh-CN" altLang="en-US" dirty="0">
              <a:solidFill>
                <a:srgbClr val="000000"/>
              </a:solidFill>
              <a:latin typeface="Segoe UI" panose="020B0502040204020203"/>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32410" y="389255"/>
            <a:ext cx="10274935" cy="491490"/>
          </a:xfrm>
          <a:prstGeom prst="rect">
            <a:avLst/>
          </a:prstGeom>
          <a:noFill/>
        </p:spPr>
        <p:txBody>
          <a:bodyPr wrap="square" rtlCol="0">
            <a:spAutoFit/>
          </a:bodyPr>
          <a:p>
            <a:pPr>
              <a:lnSpc>
                <a:spcPct val="130000"/>
              </a:lnSpc>
              <a:spcBef>
                <a:spcPts val="600"/>
              </a:spcBef>
            </a:pPr>
            <a:r>
              <a:rPr lang="en-US" sz="2000" kern="0" dirty="0">
                <a:latin typeface="微软雅黑" panose="020B0503020204020204" pitchFamily="34" charset="-122"/>
                <a:ea typeface="微软雅黑" panose="020B0503020204020204" pitchFamily="34" charset="-122"/>
                <a:cs typeface="+mn-ea"/>
                <a:sym typeface="+mn-lt"/>
              </a:rPr>
              <a:t> </a:t>
            </a:r>
            <a:endParaRPr lang="en-US" sz="2000" kern="0" dirty="0">
              <a:latin typeface="微软雅黑" panose="020B0503020204020204" pitchFamily="34" charset="-122"/>
              <a:ea typeface="微软雅黑" panose="020B0503020204020204" pitchFamily="34" charset="-122"/>
              <a:cs typeface="+mn-ea"/>
              <a:sym typeface="+mn-lt"/>
            </a:endParaRPr>
          </a:p>
        </p:txBody>
      </p:sp>
      <p:sp>
        <p:nvSpPr>
          <p:cNvPr id="2" name="文本框 1"/>
          <p:cNvSpPr txBox="1"/>
          <p:nvPr/>
        </p:nvSpPr>
        <p:spPr>
          <a:xfrm>
            <a:off x="862330" y="289560"/>
            <a:ext cx="10467340" cy="2557145"/>
          </a:xfrm>
          <a:prstGeom prst="rect">
            <a:avLst/>
          </a:prstGeom>
          <a:noFill/>
        </p:spPr>
        <p:txBody>
          <a:bodyPr wrap="square" rtlCol="0">
            <a:spAutoFit/>
          </a:bodyPr>
          <a:p>
            <a:pPr>
              <a:lnSpc>
                <a:spcPct val="130000"/>
              </a:lnSpc>
              <a:spcBef>
                <a:spcPts val="600"/>
              </a:spcBef>
            </a:pPr>
            <a:r>
              <a:rPr lang="zh-CN" kern="0" dirty="0">
                <a:latin typeface="微软雅黑" panose="020B0503020204020204" pitchFamily="34" charset="-122"/>
                <a:ea typeface="微软雅黑" panose="020B0503020204020204" pitchFamily="34" charset="-122"/>
                <a:cs typeface="+mn-ea"/>
                <a:sym typeface="+mn-lt"/>
              </a:rPr>
              <a:t>　</a:t>
            </a:r>
            <a:r>
              <a:rPr lang="zh-CN" b="1" kern="0" dirty="0">
                <a:latin typeface="微软雅黑" panose="020B0503020204020204" pitchFamily="34" charset="-122"/>
                <a:ea typeface="微软雅黑" panose="020B0503020204020204" pitchFamily="34" charset="-122"/>
                <a:cs typeface="+mn-ea"/>
                <a:sym typeface="+mn-lt"/>
              </a:rPr>
              <a:t>华师</a:t>
            </a:r>
            <a:r>
              <a:rPr lang="en-US" altLang="zh-CN" b="1" kern="0" dirty="0">
                <a:latin typeface="微软雅黑" panose="020B0503020204020204" pitchFamily="34" charset="-122"/>
                <a:ea typeface="微软雅黑" panose="020B0503020204020204" pitchFamily="34" charset="-122"/>
                <a:cs typeface="+mn-ea"/>
                <a:sym typeface="+mn-lt"/>
              </a:rPr>
              <a:t>sloth</a:t>
            </a:r>
            <a:r>
              <a:rPr lang="zh-CN" altLang="en-US" b="1" kern="0" dirty="0">
                <a:latin typeface="微软雅黑" panose="020B0503020204020204" pitchFamily="34" charset="-122"/>
                <a:ea typeface="微软雅黑" panose="020B0503020204020204" pitchFamily="34" charset="-122"/>
                <a:cs typeface="+mn-ea"/>
                <a:sym typeface="+mn-lt"/>
              </a:rPr>
              <a:t>战队：</a:t>
            </a:r>
            <a:endParaRPr lang="zh-CN" altLang="en-US"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华南师范大学２０１５年成立的网络安全团队，活跃于国内外各大</a:t>
            </a:r>
            <a:r>
              <a:rPr lang="en-US" altLang="zh-CN" kern="0" dirty="0">
                <a:latin typeface="微软雅黑" panose="020B0503020204020204" pitchFamily="34" charset="-122"/>
                <a:ea typeface="微软雅黑" panose="020B0503020204020204" pitchFamily="34" charset="-122"/>
                <a:cs typeface="+mn-ea"/>
                <a:sym typeface="+mn-lt"/>
              </a:rPr>
              <a:t>CTF</a:t>
            </a:r>
            <a:r>
              <a:rPr lang="zh-CN" altLang="en-US" kern="0" dirty="0">
                <a:latin typeface="微软雅黑" panose="020B0503020204020204" pitchFamily="34" charset="-122"/>
                <a:ea typeface="微软雅黑" panose="020B0503020204020204" pitchFamily="34" charset="-122"/>
                <a:cs typeface="+mn-ea"/>
                <a:sym typeface="+mn-lt"/>
              </a:rPr>
              <a:t>赛事，取得了优异</a:t>
            </a:r>
            <a:r>
              <a:rPr lang="zh-CN" altLang="en-US" kern="0" dirty="0">
                <a:latin typeface="微软雅黑" panose="020B0503020204020204" pitchFamily="34" charset="-122"/>
                <a:ea typeface="微软雅黑" panose="020B0503020204020204" pitchFamily="34" charset="-122"/>
                <a:cs typeface="+mn-ea"/>
                <a:sym typeface="+mn-lt"/>
              </a:rPr>
              <a:t>成绩</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现役成员遍布华师三大校区各年级本科生，退役成员大多保送中大，西</a:t>
            </a:r>
            <a:r>
              <a:rPr lang="zh-CN" altLang="en-US" kern="0" dirty="0">
                <a:latin typeface="微软雅黑" panose="020B0503020204020204" pitchFamily="34" charset="-122"/>
                <a:ea typeface="微软雅黑" panose="020B0503020204020204" pitchFamily="34" charset="-122"/>
                <a:cs typeface="+mn-ea"/>
                <a:sym typeface="+mn-lt"/>
              </a:rPr>
              <a:t>电等网安强校或就职于腾讯，阿里，华为等</a:t>
            </a:r>
            <a:r>
              <a:rPr lang="zh-CN" altLang="en-US" kern="0" dirty="0">
                <a:latin typeface="微软雅黑" panose="020B0503020204020204" pitchFamily="34" charset="-122"/>
                <a:ea typeface="微软雅黑" panose="020B0503020204020204" pitchFamily="34" charset="-122"/>
                <a:cs typeface="+mn-ea"/>
                <a:sym typeface="+mn-lt"/>
              </a:rPr>
              <a:t>公司。</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endParaRPr lang="zh-CN" altLang="en-US" kern="0" dirty="0">
              <a:latin typeface="微软雅黑" panose="020B0503020204020204" pitchFamily="34" charset="-122"/>
              <a:ea typeface="微软雅黑" panose="020B0503020204020204" pitchFamily="34" charset="-122"/>
              <a:cs typeface="+mn-ea"/>
              <a:sym typeface="+mn-lt"/>
            </a:endParaRPr>
          </a:p>
        </p:txBody>
      </p:sp>
      <p:pic>
        <p:nvPicPr>
          <p:cNvPr id="3" name="图片 2" descr="微信图片_20210917195209"/>
          <p:cNvPicPr>
            <a:picLocks noChangeAspect="1"/>
          </p:cNvPicPr>
          <p:nvPr/>
        </p:nvPicPr>
        <p:blipFill>
          <a:blip r:embed="rId1"/>
          <a:stretch>
            <a:fillRect/>
          </a:stretch>
        </p:blipFill>
        <p:spPr>
          <a:xfrm>
            <a:off x="862330" y="3266440"/>
            <a:ext cx="4587875" cy="3441065"/>
          </a:xfrm>
          <a:prstGeom prst="rect">
            <a:avLst/>
          </a:prstGeom>
        </p:spPr>
      </p:pic>
      <p:pic>
        <p:nvPicPr>
          <p:cNvPr id="4" name="图片 3" descr="微信图片_20210917211613"/>
          <p:cNvPicPr>
            <a:picLocks noChangeAspect="1"/>
          </p:cNvPicPr>
          <p:nvPr/>
        </p:nvPicPr>
        <p:blipFill>
          <a:blip r:embed="rId2"/>
          <a:stretch>
            <a:fillRect/>
          </a:stretch>
        </p:blipFill>
        <p:spPr>
          <a:xfrm>
            <a:off x="5895340" y="3248660"/>
            <a:ext cx="4612005" cy="34588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52730" y="389255"/>
            <a:ext cx="10274935" cy="491490"/>
          </a:xfrm>
          <a:prstGeom prst="rect">
            <a:avLst/>
          </a:prstGeom>
          <a:noFill/>
        </p:spPr>
        <p:txBody>
          <a:bodyPr wrap="square" rtlCol="0">
            <a:spAutoFit/>
          </a:bodyPr>
          <a:p>
            <a:pPr>
              <a:lnSpc>
                <a:spcPct val="130000"/>
              </a:lnSpc>
              <a:spcBef>
                <a:spcPts val="600"/>
              </a:spcBef>
            </a:pPr>
            <a:r>
              <a:rPr lang="en-US" sz="2000" kern="0" dirty="0">
                <a:latin typeface="微软雅黑" panose="020B0503020204020204" pitchFamily="34" charset="-122"/>
                <a:ea typeface="微软雅黑" panose="020B0503020204020204" pitchFamily="34" charset="-122"/>
                <a:cs typeface="+mn-ea"/>
                <a:sym typeface="+mn-lt"/>
              </a:rPr>
              <a:t> </a:t>
            </a:r>
            <a:endParaRPr lang="en-US" sz="2000" kern="0" dirty="0">
              <a:latin typeface="微软雅黑" panose="020B0503020204020204" pitchFamily="34" charset="-122"/>
              <a:ea typeface="微软雅黑" panose="020B0503020204020204" pitchFamily="34" charset="-122"/>
              <a:cs typeface="+mn-ea"/>
              <a:sym typeface="+mn-lt"/>
            </a:endParaRPr>
          </a:p>
        </p:txBody>
      </p:sp>
      <p:sp>
        <p:nvSpPr>
          <p:cNvPr id="2" name="文本框 1"/>
          <p:cNvSpPr txBox="1"/>
          <p:nvPr/>
        </p:nvSpPr>
        <p:spPr>
          <a:xfrm>
            <a:off x="323850" y="198120"/>
            <a:ext cx="10467340" cy="2322830"/>
          </a:xfrm>
          <a:prstGeom prst="rect">
            <a:avLst/>
          </a:prstGeom>
          <a:noFill/>
        </p:spPr>
        <p:txBody>
          <a:bodyPr wrap="square" rtlCol="0">
            <a:spAutoFit/>
          </a:bodyPr>
          <a:p>
            <a:pPr>
              <a:lnSpc>
                <a:spcPct val="130000"/>
              </a:lnSpc>
              <a:spcBef>
                <a:spcPts val="600"/>
              </a:spcBef>
            </a:pPr>
            <a:r>
              <a:rPr lang="zh-CN" sz="2000" b="1" kern="0" dirty="0">
                <a:latin typeface="微软雅黑" panose="020B0503020204020204" pitchFamily="34" charset="-122"/>
                <a:ea typeface="微软雅黑" panose="020B0503020204020204" pitchFamily="34" charset="-122"/>
                <a:cs typeface="+mn-ea"/>
                <a:sym typeface="+mn-lt"/>
              </a:rPr>
              <a:t>　每年１１月份左右，由华师网络协会，网络中心，和</a:t>
            </a:r>
            <a:r>
              <a:rPr lang="en-US" altLang="zh-CN" sz="2000" b="1" kern="0" dirty="0">
                <a:latin typeface="微软雅黑" panose="020B0503020204020204" pitchFamily="34" charset="-122"/>
                <a:ea typeface="微软雅黑" panose="020B0503020204020204" pitchFamily="34" charset="-122"/>
                <a:cs typeface="+mn-ea"/>
                <a:sym typeface="+mn-lt"/>
              </a:rPr>
              <a:t>sloth</a:t>
            </a:r>
            <a:r>
              <a:rPr lang="zh-CN" altLang="en-US" sz="2000" b="1" kern="0" dirty="0">
                <a:latin typeface="微软雅黑" panose="020B0503020204020204" pitchFamily="34" charset="-122"/>
                <a:ea typeface="微软雅黑" panose="020B0503020204020204" pitchFamily="34" charset="-122"/>
                <a:cs typeface="+mn-ea"/>
                <a:sym typeface="+mn-lt"/>
              </a:rPr>
              <a:t>战队举办华师</a:t>
            </a:r>
            <a:r>
              <a:rPr lang="en-US" altLang="zh-CN" sz="2000" b="1" kern="0" dirty="0">
                <a:latin typeface="微软雅黑" panose="020B0503020204020204" pitchFamily="34" charset="-122"/>
                <a:ea typeface="微软雅黑" panose="020B0503020204020204" pitchFamily="34" charset="-122"/>
                <a:cs typeface="+mn-ea"/>
                <a:sym typeface="+mn-lt"/>
              </a:rPr>
              <a:t>CTF</a:t>
            </a:r>
            <a:r>
              <a:rPr lang="zh-CN" altLang="en-US" sz="2000" b="1" kern="0" dirty="0">
                <a:latin typeface="微软雅黑" panose="020B0503020204020204" pitchFamily="34" charset="-122"/>
                <a:ea typeface="微软雅黑" panose="020B0503020204020204" pitchFamily="34" charset="-122"/>
                <a:cs typeface="+mn-ea"/>
                <a:sym typeface="+mn-lt"/>
              </a:rPr>
              <a:t>新生赛</a:t>
            </a:r>
            <a:endParaRPr lang="zh-CN" altLang="en-US" sz="20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2000" b="1" kern="0" dirty="0">
                <a:latin typeface="微软雅黑" panose="020B0503020204020204" pitchFamily="34" charset="-122"/>
                <a:ea typeface="微软雅黑" panose="020B0503020204020204" pitchFamily="34" charset="-122"/>
                <a:cs typeface="+mn-ea"/>
                <a:sym typeface="+mn-lt"/>
              </a:rPr>
              <a:t>　以趣味性和入门题目为主，主要在于及激发学生对于</a:t>
            </a:r>
            <a:r>
              <a:rPr lang="en-US" altLang="zh-CN" sz="2000" b="1" kern="0" dirty="0">
                <a:latin typeface="微软雅黑" panose="020B0503020204020204" pitchFamily="34" charset="-122"/>
                <a:ea typeface="微软雅黑" panose="020B0503020204020204" pitchFamily="34" charset="-122"/>
                <a:cs typeface="+mn-ea"/>
                <a:sym typeface="+mn-lt"/>
              </a:rPr>
              <a:t>CTF</a:t>
            </a:r>
            <a:r>
              <a:rPr lang="zh-CN" altLang="en-US" sz="2000" b="1" kern="0" dirty="0">
                <a:latin typeface="微软雅黑" panose="020B0503020204020204" pitchFamily="34" charset="-122"/>
                <a:ea typeface="微软雅黑" panose="020B0503020204020204" pitchFamily="34" charset="-122"/>
                <a:cs typeface="+mn-ea"/>
                <a:sym typeface="+mn-lt"/>
              </a:rPr>
              <a:t>和网络安全的兴趣，同时为</a:t>
            </a:r>
            <a:r>
              <a:rPr lang="en-US" altLang="zh-CN" sz="2000" b="1" kern="0" dirty="0">
                <a:latin typeface="微软雅黑" panose="020B0503020204020204" pitchFamily="34" charset="-122"/>
                <a:ea typeface="微软雅黑" panose="020B0503020204020204" pitchFamily="34" charset="-122"/>
                <a:cs typeface="+mn-ea"/>
                <a:sym typeface="+mn-lt"/>
              </a:rPr>
              <a:t>sloth</a:t>
            </a:r>
            <a:r>
              <a:rPr lang="zh-CN" altLang="en-US" sz="2000" b="1" kern="0" dirty="0">
                <a:latin typeface="微软雅黑" panose="020B0503020204020204" pitchFamily="34" charset="-122"/>
                <a:ea typeface="微软雅黑" panose="020B0503020204020204" pitchFamily="34" charset="-122"/>
                <a:cs typeface="+mn-ea"/>
                <a:sym typeface="+mn-lt"/>
              </a:rPr>
              <a:t>战队选拔</a:t>
            </a:r>
            <a:r>
              <a:rPr lang="en-US" altLang="zh-CN" sz="2000" b="1" kern="0" dirty="0">
                <a:latin typeface="微软雅黑" panose="020B0503020204020204" pitchFamily="34" charset="-122"/>
                <a:ea typeface="微软雅黑" panose="020B0503020204020204" pitchFamily="34" charset="-122"/>
                <a:cs typeface="+mn-ea"/>
                <a:sym typeface="+mn-lt"/>
              </a:rPr>
              <a:t>CTF</a:t>
            </a:r>
            <a:r>
              <a:rPr lang="zh-CN" altLang="en-US" sz="2000" b="1" kern="0" dirty="0">
                <a:latin typeface="微软雅黑" panose="020B0503020204020204" pitchFamily="34" charset="-122"/>
                <a:ea typeface="微软雅黑" panose="020B0503020204020204" pitchFamily="34" charset="-122"/>
                <a:cs typeface="+mn-ea"/>
                <a:sym typeface="+mn-lt"/>
              </a:rPr>
              <a:t>后备人才，欢迎大家积极参与。</a:t>
            </a:r>
            <a:endParaRPr lang="zh-CN" altLang="en-US" sz="20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endParaRPr lang="zh-CN" altLang="en-US" sz="20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2000" b="1" kern="0" dirty="0">
                <a:latin typeface="微软雅黑" panose="020B0503020204020204" pitchFamily="34" charset="-122"/>
                <a:ea typeface="微软雅黑" panose="020B0503020204020204" pitchFamily="34" charset="-122"/>
                <a:cs typeface="+mn-ea"/>
                <a:sym typeface="+mn-lt"/>
              </a:rPr>
              <a:t>在新生赛中表现优异的新生有机会被邀请进入</a:t>
            </a:r>
            <a:r>
              <a:rPr lang="en-US" altLang="zh-CN" sz="2000" b="1" kern="0" dirty="0">
                <a:latin typeface="微软雅黑" panose="020B0503020204020204" pitchFamily="34" charset="-122"/>
                <a:ea typeface="微软雅黑" panose="020B0503020204020204" pitchFamily="34" charset="-122"/>
                <a:cs typeface="+mn-ea"/>
                <a:sym typeface="+mn-lt"/>
              </a:rPr>
              <a:t>sloth</a:t>
            </a:r>
            <a:r>
              <a:rPr lang="zh-CN" altLang="en-US" sz="2000" b="1" kern="0" dirty="0">
                <a:latin typeface="微软雅黑" panose="020B0503020204020204" pitchFamily="34" charset="-122"/>
                <a:ea typeface="微软雅黑" panose="020B0503020204020204" pitchFamily="34" charset="-122"/>
                <a:cs typeface="+mn-ea"/>
                <a:sym typeface="+mn-lt"/>
              </a:rPr>
              <a:t>战队</a:t>
            </a:r>
            <a:endParaRPr lang="zh-CN" altLang="en-US" sz="2000" b="1" kern="0" dirty="0">
              <a:latin typeface="微软雅黑" panose="020B0503020204020204" pitchFamily="34" charset="-122"/>
              <a:ea typeface="微软雅黑" panose="020B0503020204020204" pitchFamily="34" charset="-122"/>
              <a:cs typeface="+mn-ea"/>
              <a:sym typeface="+mn-lt"/>
            </a:endParaRPr>
          </a:p>
        </p:txBody>
      </p:sp>
      <p:sp>
        <p:nvSpPr>
          <p:cNvPr id="3" name="文本框 2"/>
          <p:cNvSpPr txBox="1"/>
          <p:nvPr/>
        </p:nvSpPr>
        <p:spPr>
          <a:xfrm>
            <a:off x="556895" y="3117850"/>
            <a:ext cx="11208385" cy="2399665"/>
          </a:xfrm>
          <a:prstGeom prst="rect">
            <a:avLst/>
          </a:prstGeom>
          <a:noFill/>
        </p:spPr>
        <p:txBody>
          <a:bodyPr wrap="square" rtlCol="0">
            <a:spAutoFit/>
          </a:bodyPr>
          <a:p>
            <a:pPr>
              <a:lnSpc>
                <a:spcPct val="130000"/>
              </a:lnSpc>
              <a:spcBef>
                <a:spcPts val="600"/>
              </a:spcBef>
            </a:pPr>
            <a:r>
              <a:rPr lang="zh-CN" altLang="en-US" sz="2000" b="1" kern="0" dirty="0">
                <a:latin typeface="微软雅黑" panose="020B0503020204020204" pitchFamily="34" charset="-122"/>
                <a:ea typeface="微软雅黑" panose="020B0503020204020204" pitchFamily="34" charset="-122"/>
                <a:cs typeface="+mn-ea"/>
                <a:sym typeface="+mn-lt"/>
              </a:rPr>
              <a:t>精彩</a:t>
            </a:r>
            <a:r>
              <a:rPr lang="zh-CN" altLang="en-US" sz="2000" b="1" kern="0" dirty="0">
                <a:latin typeface="微软雅黑" panose="020B0503020204020204" pitchFamily="34" charset="-122"/>
                <a:ea typeface="微软雅黑" panose="020B0503020204020204" pitchFamily="34" charset="-122"/>
                <a:cs typeface="+mn-ea"/>
                <a:sym typeface="+mn-lt"/>
              </a:rPr>
              <a:t>预告：　　</a:t>
            </a:r>
            <a:endParaRPr lang="zh-CN" altLang="en-US" sz="20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2000" b="1" kern="0" dirty="0">
                <a:latin typeface="微软雅黑" panose="020B0503020204020204" pitchFamily="34" charset="-122"/>
                <a:ea typeface="微软雅黑" panose="020B0503020204020204" pitchFamily="34" charset="-122"/>
                <a:cs typeface="+mn-ea"/>
                <a:sym typeface="+mn-lt"/>
              </a:rPr>
              <a:t>塔内网络部　＆＆　</a:t>
            </a:r>
            <a:r>
              <a:rPr lang="en-US" altLang="zh-CN" sz="2000" b="1" kern="0" dirty="0">
                <a:latin typeface="微软雅黑" panose="020B0503020204020204" pitchFamily="34" charset="-122"/>
                <a:ea typeface="微软雅黑" panose="020B0503020204020204" pitchFamily="34" charset="-122"/>
                <a:cs typeface="+mn-ea"/>
                <a:sym typeface="+mn-lt"/>
              </a:rPr>
              <a:t>sloth</a:t>
            </a:r>
            <a:r>
              <a:rPr lang="zh-CN" altLang="en-US" sz="2000" b="1" kern="0" dirty="0">
                <a:latin typeface="微软雅黑" panose="020B0503020204020204" pitchFamily="34" charset="-122"/>
                <a:ea typeface="微软雅黑" panose="020B0503020204020204" pitchFamily="34" charset="-122"/>
                <a:cs typeface="+mn-ea"/>
                <a:sym typeface="+mn-lt"/>
              </a:rPr>
              <a:t>战队　联手打造</a:t>
            </a:r>
            <a:r>
              <a:rPr lang="en-US" altLang="zh-CN" sz="2000" b="1" kern="0" dirty="0">
                <a:latin typeface="微软雅黑" panose="020B0503020204020204" pitchFamily="34" charset="-122"/>
                <a:ea typeface="微软雅黑" panose="020B0503020204020204" pitchFamily="34" charset="-122"/>
                <a:cs typeface="+mn-ea"/>
                <a:sym typeface="+mn-lt"/>
              </a:rPr>
              <a:t>    10</a:t>
            </a:r>
            <a:r>
              <a:rPr lang="zh-CN" altLang="en-US" sz="2000" b="1" kern="0" dirty="0">
                <a:latin typeface="微软雅黑" panose="020B0503020204020204" pitchFamily="34" charset="-122"/>
                <a:ea typeface="微软雅黑" panose="020B0503020204020204" pitchFamily="34" charset="-122"/>
                <a:cs typeface="+mn-ea"/>
                <a:sym typeface="+mn-lt"/>
              </a:rPr>
              <a:t>月</a:t>
            </a:r>
            <a:r>
              <a:rPr lang="en-US" altLang="zh-CN" sz="2000" b="1" kern="0" dirty="0">
                <a:latin typeface="微软雅黑" panose="020B0503020204020204" pitchFamily="34" charset="-122"/>
                <a:ea typeface="微软雅黑" panose="020B0503020204020204" pitchFamily="34" charset="-122"/>
                <a:cs typeface="+mn-ea"/>
                <a:sym typeface="+mn-lt"/>
              </a:rPr>
              <a:t>30</a:t>
            </a:r>
            <a:r>
              <a:rPr lang="zh-CN" altLang="en-US" sz="2000" b="1" kern="0" dirty="0">
                <a:latin typeface="微软雅黑" panose="020B0503020204020204" pitchFamily="34" charset="-122"/>
                <a:ea typeface="微软雅黑" panose="020B0503020204020204" pitchFamily="34" charset="-122"/>
                <a:cs typeface="+mn-ea"/>
                <a:sym typeface="+mn-lt"/>
              </a:rPr>
              <a:t>号</a:t>
            </a:r>
            <a:endParaRPr lang="zh-CN" altLang="en-US" sz="20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sz="2000" b="1" kern="0" dirty="0">
                <a:latin typeface="微软雅黑" panose="020B0503020204020204" pitchFamily="34" charset="-122"/>
                <a:ea typeface="微软雅黑" panose="020B0503020204020204" pitchFamily="34" charset="-122"/>
                <a:cs typeface="+mn-ea"/>
                <a:sym typeface="+mn-lt"/>
              </a:rPr>
              <a:t>sloth</a:t>
            </a:r>
            <a:r>
              <a:rPr lang="zh-CN" altLang="en-US" sz="2000" b="1" kern="0" dirty="0">
                <a:latin typeface="微软雅黑" panose="020B0503020204020204" pitchFamily="34" charset="-122"/>
                <a:ea typeface="微软雅黑" panose="020B0503020204020204" pitchFamily="34" charset="-122"/>
                <a:cs typeface="+mn-ea"/>
                <a:sym typeface="+mn-lt"/>
              </a:rPr>
              <a:t>战队现役主力队员２０级计科</a:t>
            </a:r>
            <a:r>
              <a:rPr lang="zh-CN" altLang="en-US" sz="2000" b="1" kern="0" dirty="0">
                <a:latin typeface="微软雅黑" panose="020B0503020204020204" pitchFamily="34" charset="-122"/>
                <a:ea typeface="微软雅黑" panose="020B0503020204020204" pitchFamily="34" charset="-122"/>
                <a:cs typeface="+mn-ea"/>
                <a:sym typeface="+mn-lt"/>
              </a:rPr>
              <a:t>一班陈绍民</a:t>
            </a:r>
            <a:r>
              <a:rPr lang="en-US" altLang="zh-CN" sz="2000" b="1" kern="0" dirty="0">
                <a:latin typeface="微软雅黑" panose="020B0503020204020204" pitchFamily="34" charset="-122"/>
                <a:ea typeface="微软雅黑" panose="020B0503020204020204" pitchFamily="34" charset="-122"/>
                <a:cs typeface="+mn-ea"/>
                <a:sym typeface="+mn-lt"/>
              </a:rPr>
              <a:t>CTF</a:t>
            </a:r>
            <a:r>
              <a:rPr lang="zh-CN" altLang="en-US" sz="2000" b="1" kern="0" dirty="0">
                <a:latin typeface="微软雅黑" panose="020B0503020204020204" pitchFamily="34" charset="-122"/>
                <a:ea typeface="微软雅黑" panose="020B0503020204020204" pitchFamily="34" charset="-122"/>
                <a:cs typeface="+mn-ea"/>
                <a:sym typeface="+mn-lt"/>
              </a:rPr>
              <a:t>专题讲座，有机会现场与</a:t>
            </a:r>
            <a:r>
              <a:rPr lang="en-US" altLang="zh-CN" sz="2000" b="1" kern="0" dirty="0">
                <a:latin typeface="微软雅黑" panose="020B0503020204020204" pitchFamily="34" charset="-122"/>
                <a:ea typeface="微软雅黑" panose="020B0503020204020204" pitchFamily="34" charset="-122"/>
                <a:cs typeface="+mn-ea"/>
                <a:sym typeface="+mn-lt"/>
              </a:rPr>
              <a:t>CTF</a:t>
            </a:r>
            <a:r>
              <a:rPr lang="zh-CN" altLang="en-US" sz="2000" b="1" kern="0" dirty="0">
                <a:latin typeface="微软雅黑" panose="020B0503020204020204" pitchFamily="34" charset="-122"/>
                <a:ea typeface="微软雅黑" panose="020B0503020204020204" pitchFamily="34" charset="-122"/>
                <a:cs typeface="+mn-ea"/>
                <a:sym typeface="+mn-lt"/>
              </a:rPr>
              <a:t>大佬</a:t>
            </a:r>
            <a:r>
              <a:rPr lang="zh-CN" altLang="en-US" sz="2000" b="1" kern="0" dirty="0">
                <a:latin typeface="微软雅黑" panose="020B0503020204020204" pitchFamily="34" charset="-122"/>
                <a:ea typeface="微软雅黑" panose="020B0503020204020204" pitchFamily="34" charset="-122"/>
                <a:cs typeface="+mn-ea"/>
                <a:sym typeface="+mn-lt"/>
              </a:rPr>
              <a:t>面对面</a:t>
            </a:r>
            <a:endParaRPr lang="zh-CN" altLang="en-US" sz="20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2000" b="1" kern="0" dirty="0">
                <a:latin typeface="微软雅黑" panose="020B0503020204020204" pitchFamily="34" charset="-122"/>
                <a:ea typeface="微软雅黑" panose="020B0503020204020204" pitchFamily="34" charset="-122"/>
                <a:cs typeface="+mn-ea"/>
                <a:sym typeface="+mn-lt"/>
              </a:rPr>
              <a:t>欢迎各位积极</a:t>
            </a:r>
            <a:r>
              <a:rPr lang="zh-CN" altLang="en-US" sz="2000" b="1" kern="0" dirty="0">
                <a:latin typeface="微软雅黑" panose="020B0503020204020204" pitchFamily="34" charset="-122"/>
                <a:ea typeface="微软雅黑" panose="020B0503020204020204" pitchFamily="34" charset="-122"/>
                <a:cs typeface="+mn-ea"/>
                <a:sym typeface="+mn-lt"/>
              </a:rPr>
              <a:t>参与。</a:t>
            </a:r>
            <a:endParaRPr lang="zh-CN" altLang="en-US" sz="20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2000" b="1" kern="0" dirty="0">
                <a:latin typeface="微软雅黑" panose="020B0503020204020204" pitchFamily="34" charset="-122"/>
                <a:ea typeface="微软雅黑" panose="020B0503020204020204" pitchFamily="34" charset="-122"/>
                <a:cs typeface="+mn-ea"/>
                <a:sym typeface="+mn-lt"/>
              </a:rPr>
              <a:t>陈绍民主攻方向：ｐｗｎ　，</a:t>
            </a:r>
            <a:r>
              <a:rPr lang="zh-CN" altLang="en-US" sz="2000" b="1" kern="0" dirty="0">
                <a:latin typeface="微软雅黑" panose="020B0503020204020204" pitchFamily="34" charset="-122"/>
                <a:ea typeface="微软雅黑" panose="020B0503020204020204" pitchFamily="34" charset="-122"/>
                <a:cs typeface="+mn-ea"/>
                <a:sym typeface="+mn-lt"/>
              </a:rPr>
              <a:t>密码学</a:t>
            </a:r>
            <a:endParaRPr lang="zh-CN" altLang="en-US" sz="2000" b="1" kern="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756377" y="825571"/>
            <a:ext cx="11146606" cy="937764"/>
          </a:xfrm>
        </p:spPr>
        <p:txBody>
          <a:bodyPr/>
          <a:lstStyle/>
          <a:p>
            <a:r>
              <a:rPr lang="en-US" altLang="zh-CN" dirty="0">
                <a:latin typeface="Segoe UI" panose="020B0502040204020203"/>
                <a:ea typeface="微软雅黑" panose="020B0503020204020204" pitchFamily="34" charset="-122"/>
              </a:rPr>
              <a:t>THANK</a:t>
            </a:r>
            <a:r>
              <a:rPr lang="zh-CN" altLang="en-US" dirty="0">
                <a:latin typeface="Segoe UI" panose="020B0502040204020203"/>
                <a:ea typeface="微软雅黑" panose="020B0503020204020204" pitchFamily="34" charset="-122"/>
              </a:rPr>
              <a:t> </a:t>
            </a:r>
            <a:r>
              <a:rPr lang="en-US" altLang="zh-CN" dirty="0">
                <a:latin typeface="Segoe UI" panose="020B0502040204020203"/>
                <a:ea typeface="微软雅黑" panose="020B0503020204020204" pitchFamily="34" charset="-122"/>
              </a:rPr>
              <a:t>YOU</a:t>
            </a:r>
            <a:r>
              <a:rPr lang="zh-CN" altLang="en-US" dirty="0">
                <a:latin typeface="Segoe UI" panose="020B0502040204020203"/>
                <a:ea typeface="微软雅黑" panose="020B0503020204020204" pitchFamily="34" charset="-122"/>
              </a:rPr>
              <a:t> </a:t>
            </a:r>
            <a:r>
              <a:rPr lang="en-US" altLang="zh-CN" dirty="0">
                <a:latin typeface="Segoe UI" panose="020B0502040204020203"/>
                <a:ea typeface="微软雅黑" panose="020B0503020204020204" pitchFamily="34" charset="-122"/>
              </a:rPr>
              <a:t>FOR</a:t>
            </a:r>
            <a:r>
              <a:rPr lang="zh-CN" altLang="en-US" dirty="0">
                <a:latin typeface="Segoe UI" panose="020B0502040204020203"/>
                <a:ea typeface="微软雅黑" panose="020B0503020204020204" pitchFamily="34" charset="-122"/>
              </a:rPr>
              <a:t> </a:t>
            </a:r>
            <a:r>
              <a:rPr lang="en-US" altLang="zh-CN" dirty="0">
                <a:latin typeface="Segoe UI" panose="020B0502040204020203"/>
                <a:ea typeface="微软雅黑" panose="020B0503020204020204" pitchFamily="34" charset="-122"/>
              </a:rPr>
              <a:t>WATCHING</a:t>
            </a:r>
            <a:endParaRPr lang="en-US" altLang="zh-CN" dirty="0">
              <a:latin typeface="Segoe UI" panose="020B0502040204020203"/>
              <a:ea typeface="微软雅黑" panose="020B0503020204020204" pitchFamily="34" charset="-122"/>
            </a:endParaRPr>
          </a:p>
        </p:txBody>
      </p:sp>
      <p:sp>
        <p:nvSpPr>
          <p:cNvPr id="6" name="文本占位符 5"/>
          <p:cNvSpPr>
            <a:spLocks noGrp="1"/>
          </p:cNvSpPr>
          <p:nvPr>
            <p:ph type="body" sz="quarter" idx="14"/>
          </p:nvPr>
        </p:nvSpPr>
        <p:spPr/>
        <p:txBody>
          <a:bodyPr/>
          <a:lstStyle/>
          <a:p>
            <a:r>
              <a:rPr lang="zh-CN" altLang="en-US" dirty="0">
                <a:solidFill>
                  <a:srgbClr val="000000"/>
                </a:solidFill>
                <a:latin typeface="Segoe UI" panose="020B0502040204020203"/>
                <a:ea typeface="微软雅黑" panose="020B0503020204020204" pitchFamily="34" charset="-122"/>
              </a:rPr>
              <a:t>塔内计算机协会 网络部</a:t>
            </a:r>
            <a:endParaRPr lang="zh-CN" altLang="en-US" dirty="0">
              <a:solidFill>
                <a:srgbClr val="000000"/>
              </a:solidFill>
              <a:latin typeface="Segoe UI" panose="020B0502040204020203"/>
              <a:ea typeface="微软雅黑" panose="020B0503020204020204" pitchFamily="34" charset="-122"/>
            </a:endParaRPr>
          </a:p>
        </p:txBody>
      </p:sp>
      <p:pic>
        <p:nvPicPr>
          <p:cNvPr id="3" name="图片 2" descr="微信图片_20210917213924"/>
          <p:cNvPicPr>
            <a:picLocks noChangeAspect="1"/>
          </p:cNvPicPr>
          <p:nvPr/>
        </p:nvPicPr>
        <p:blipFill>
          <a:blip r:embed="rId1"/>
          <a:stretch>
            <a:fillRect/>
          </a:stretch>
        </p:blipFill>
        <p:spPr>
          <a:xfrm>
            <a:off x="4141470" y="1889760"/>
            <a:ext cx="3534410" cy="44799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solidFill>
                  <a:srgbClr val="000000"/>
                </a:solidFill>
                <a:latin typeface="Segoe UI" panose="020B0502040204020203"/>
                <a:ea typeface="微软雅黑" panose="020B0503020204020204" pitchFamily="34" charset="-122"/>
              </a:rPr>
              <a:t>塔内计算机协会 网络部</a:t>
            </a:r>
            <a:endParaRPr lang="zh-CN" altLang="en-US" dirty="0">
              <a:solidFill>
                <a:srgbClr val="000000"/>
              </a:solidFill>
              <a:latin typeface="Segoe UI" panose="020B0502040204020203"/>
              <a:ea typeface="微软雅黑" panose="020B0503020204020204" pitchFamily="34" charset="-122"/>
            </a:endParaRPr>
          </a:p>
        </p:txBody>
      </p:sp>
      <p:sp>
        <p:nvSpPr>
          <p:cNvPr id="3" name="文本占位符 2"/>
          <p:cNvSpPr>
            <a:spLocks noGrp="1"/>
          </p:cNvSpPr>
          <p:nvPr>
            <p:ph type="body" sz="quarter" idx="11"/>
          </p:nvPr>
        </p:nvSpPr>
        <p:spPr/>
        <p:txBody>
          <a:bodyPr/>
          <a:lstStyle/>
          <a:p>
            <a:r>
              <a:rPr kumimoji="1" lang="en-US" altLang="zh-CN" dirty="0"/>
              <a:t>CTF</a:t>
            </a:r>
            <a:r>
              <a:rPr kumimoji="1" lang="zh-CN" altLang="en-US" dirty="0"/>
              <a:t>简介</a:t>
            </a:r>
            <a:endParaRPr kumimoji="1" lang="zh-CN" altLang="en-US" dirty="0"/>
          </a:p>
        </p:txBody>
      </p:sp>
      <p:sp>
        <p:nvSpPr>
          <p:cNvPr id="4" name="文本占位符 3"/>
          <p:cNvSpPr>
            <a:spLocks noGrp="1"/>
          </p:cNvSpPr>
          <p:nvPr>
            <p:ph type="body" sz="quarter" idx="12"/>
          </p:nvPr>
        </p:nvSpPr>
        <p:spPr/>
        <p:txBody>
          <a:bodyPr/>
          <a:lstStyle/>
          <a:p>
            <a:r>
              <a:rPr kumimoji="1" lang="en-US" altLang="zh-CN" dirty="0"/>
              <a:t>PART</a:t>
            </a:r>
            <a:r>
              <a:rPr kumimoji="1" lang="zh-CN" altLang="en-US" dirty="0"/>
              <a:t> </a:t>
            </a:r>
            <a:r>
              <a:rPr kumimoji="1" lang="en-US" altLang="zh-CN" dirty="0"/>
              <a:t>ONE</a:t>
            </a:r>
            <a:endParaRPr kumimoji="1" lang="zh-CN" altLang="en-US" dirty="0"/>
          </a:p>
        </p:txBody>
      </p:sp>
      <p:sp>
        <p:nvSpPr>
          <p:cNvPr id="7" name="矩形 6"/>
          <p:cNvSpPr/>
          <p:nvPr/>
        </p:nvSpPr>
        <p:spPr>
          <a:xfrm>
            <a:off x="4889817" y="4381144"/>
            <a:ext cx="2412366" cy="1133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400">
              <a:solidFill>
                <a:srgbClr val="FFFFFF"/>
              </a:solidFill>
            </a:endParaRPr>
          </a:p>
        </p:txBody>
      </p:sp>
    </p:spTree>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4" name="图片 3" descr="ea31a6db0e05b81296190916d3a9dae"/>
          <p:cNvPicPr>
            <a:picLocks noChangeAspect="1"/>
          </p:cNvPicPr>
          <p:nvPr>
            <p:custDataLst>
              <p:tags r:id="rId1"/>
            </p:custDataLst>
          </p:nvPr>
        </p:nvPicPr>
        <p:blipFill>
          <a:blip r:embed="rId2"/>
          <a:stretch>
            <a:fillRect/>
          </a:stretch>
        </p:blipFill>
        <p:spPr>
          <a:xfrm>
            <a:off x="501015" y="189230"/>
            <a:ext cx="4610735" cy="2593975"/>
          </a:xfrm>
          <a:prstGeom prst="rect">
            <a:avLst/>
          </a:prstGeom>
        </p:spPr>
      </p:pic>
      <p:pic>
        <p:nvPicPr>
          <p:cNvPr id="5" name="图片 4" descr="R-C.fd55b234c8ea1cefb3766263c765d4c0"/>
          <p:cNvPicPr>
            <a:picLocks noChangeAspect="1"/>
          </p:cNvPicPr>
          <p:nvPr/>
        </p:nvPicPr>
        <p:blipFill>
          <a:blip r:embed="rId3"/>
          <a:stretch>
            <a:fillRect/>
          </a:stretch>
        </p:blipFill>
        <p:spPr>
          <a:xfrm>
            <a:off x="6659880" y="434975"/>
            <a:ext cx="5368925" cy="3007995"/>
          </a:xfrm>
          <a:prstGeom prst="rect">
            <a:avLst/>
          </a:prstGeom>
        </p:spPr>
      </p:pic>
      <p:pic>
        <p:nvPicPr>
          <p:cNvPr id="11" name="图片 10" descr="微信图片_20210917195221"/>
          <p:cNvPicPr>
            <a:picLocks noChangeAspect="1"/>
          </p:cNvPicPr>
          <p:nvPr/>
        </p:nvPicPr>
        <p:blipFill>
          <a:blip r:embed="rId4"/>
          <a:stretch>
            <a:fillRect/>
          </a:stretch>
        </p:blipFill>
        <p:spPr>
          <a:xfrm>
            <a:off x="611505" y="2915285"/>
            <a:ext cx="5784850" cy="38582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34010" y="389255"/>
            <a:ext cx="10274935" cy="5677535"/>
          </a:xfrm>
          <a:prstGeom prst="rect">
            <a:avLst/>
          </a:prstGeom>
          <a:noFill/>
        </p:spPr>
        <p:txBody>
          <a:bodyPr wrap="square" rtlCol="0">
            <a:spAutoFit/>
          </a:bodyPr>
          <a:p>
            <a:pPr>
              <a:lnSpc>
                <a:spcPct val="130000"/>
              </a:lnSpc>
              <a:spcBef>
                <a:spcPts val="600"/>
              </a:spcBef>
            </a:pPr>
            <a:r>
              <a:rPr lang="zh-CN" altLang="en-US" sz="2000" b="1" kern="0" dirty="0">
                <a:latin typeface="微软雅黑" panose="020B0503020204020204" pitchFamily="34" charset="-122"/>
                <a:ea typeface="微软雅黑" panose="020B0503020204020204" pitchFamily="34" charset="-122"/>
                <a:cs typeface="+mn-ea"/>
                <a:sym typeface="+mn-lt"/>
              </a:rPr>
              <a:t>CTF（Capture The Flag，夺旗赛）起源于 1996 年 DEFCON 全球黑客大会，是网络安全爱好者之间的竞技游戏。</a:t>
            </a:r>
            <a:endParaRPr lang="zh-CN" altLang="en-US" sz="20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2000" kern="0" dirty="0">
                <a:latin typeface="微软雅黑" panose="020B0503020204020204" pitchFamily="34" charset="-122"/>
                <a:ea typeface="微软雅黑" panose="020B0503020204020204" pitchFamily="34" charset="-122"/>
                <a:cs typeface="+mn-ea"/>
                <a:sym typeface="+mn-lt"/>
              </a:rPr>
              <a:t>CTF是一种流行的信息安全竞赛形式，其英文名可直译为“夺得Flag”，也可意译为“夺旗赛”。其大致流程是，参赛团队之间通过进行攻防对抗、程序分析等形式，</a:t>
            </a:r>
            <a:r>
              <a:rPr lang="zh-CN" altLang="en-US" sz="2000" b="1" kern="0" dirty="0">
                <a:latin typeface="微软雅黑" panose="020B0503020204020204" pitchFamily="34" charset="-122"/>
                <a:ea typeface="微软雅黑" panose="020B0503020204020204" pitchFamily="34" charset="-122"/>
                <a:cs typeface="+mn-ea"/>
                <a:sym typeface="+mn-lt"/>
              </a:rPr>
              <a:t>率先从主办方给出的比赛环境中得到一串具有一定格式的字符串或其他内容，并将其提交给主办方</a:t>
            </a:r>
            <a:r>
              <a:rPr lang="zh-CN" altLang="en-US" sz="2000" kern="0" dirty="0">
                <a:latin typeface="微软雅黑" panose="020B0503020204020204" pitchFamily="34" charset="-122"/>
                <a:ea typeface="微软雅黑" panose="020B0503020204020204" pitchFamily="34" charset="-122"/>
                <a:cs typeface="+mn-ea"/>
                <a:sym typeface="+mn-lt"/>
              </a:rPr>
              <a:t>，从而夺得分数。为了方便称呼，我们把这样的内容称之为“Flag”。</a:t>
            </a:r>
            <a:endParaRPr lang="zh-CN" altLang="en-US" sz="2000"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2000" kern="0" dirty="0">
                <a:latin typeface="微软雅黑" panose="020B0503020204020204" pitchFamily="34" charset="-122"/>
                <a:ea typeface="微软雅黑" panose="020B0503020204020204" pitchFamily="34" charset="-122"/>
                <a:cs typeface="+mn-ea"/>
                <a:sym typeface="+mn-lt"/>
              </a:rPr>
              <a:t>在解题模式CTF赛制中，参赛队伍可以通过互联网或者现场网络参与，这种模式的CTF竞赛与ACM编程竞赛、信息学奥赛比较类似，以解决网络安全技术挑战题目的分值和时间来排名，通常用于在线选拔赛。题目主要包含</a:t>
            </a:r>
            <a:r>
              <a:rPr lang="zh-CN" altLang="en-US" sz="2000" b="1" kern="0" dirty="0">
                <a:latin typeface="微软雅黑" panose="020B0503020204020204" pitchFamily="34" charset="-122"/>
                <a:ea typeface="微软雅黑" panose="020B0503020204020204" pitchFamily="34" charset="-122"/>
                <a:cs typeface="+mn-ea"/>
                <a:sym typeface="+mn-lt"/>
              </a:rPr>
              <a:t>逆向工程、漏洞挖掘与利用、Web渗透、密码、取证、隐写、安全编程等类别</a:t>
            </a:r>
            <a:r>
              <a:rPr lang="zh-CN" altLang="en-US" sz="2000" kern="0" dirty="0">
                <a:latin typeface="微软雅黑" panose="020B0503020204020204" pitchFamily="34" charset="-122"/>
                <a:ea typeface="微软雅黑" panose="020B0503020204020204" pitchFamily="34" charset="-122"/>
                <a:cs typeface="+mn-ea"/>
                <a:sym typeface="+mn-lt"/>
              </a:rPr>
              <a:t>。</a:t>
            </a:r>
            <a:endParaRPr lang="zh-CN" altLang="en-US" sz="2000"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endParaRPr lang="zh-CN" altLang="en-US" sz="2000"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2000" b="1" kern="0" dirty="0">
                <a:latin typeface="微软雅黑" panose="020B0503020204020204" pitchFamily="34" charset="-122"/>
                <a:ea typeface="微软雅黑" panose="020B0503020204020204" pitchFamily="34" charset="-122"/>
                <a:cs typeface="+mn-ea"/>
                <a:sym typeface="+mn-lt"/>
              </a:rPr>
              <a:t>初学</a:t>
            </a:r>
            <a:r>
              <a:rPr lang="en-US" altLang="zh-CN" sz="2000" b="1" kern="0" dirty="0">
                <a:latin typeface="微软雅黑" panose="020B0503020204020204" pitchFamily="34" charset="-122"/>
                <a:ea typeface="微软雅黑" panose="020B0503020204020204" pitchFamily="34" charset="-122"/>
                <a:cs typeface="+mn-ea"/>
                <a:sym typeface="+mn-lt"/>
              </a:rPr>
              <a:t>CTF</a:t>
            </a:r>
            <a:r>
              <a:rPr lang="zh-CN" altLang="en-US" sz="2000" b="1" kern="0" dirty="0">
                <a:latin typeface="微软雅黑" panose="020B0503020204020204" pitchFamily="34" charset="-122"/>
                <a:ea typeface="微软雅黑" panose="020B0503020204020204" pitchFamily="34" charset="-122"/>
                <a:cs typeface="+mn-ea"/>
                <a:sym typeface="+mn-lt"/>
              </a:rPr>
              <a:t>可以通过看别人的</a:t>
            </a:r>
            <a:r>
              <a:rPr lang="en-US" altLang="zh-CN" sz="2000" b="1" kern="0" dirty="0">
                <a:latin typeface="微软雅黑" panose="020B0503020204020204" pitchFamily="34" charset="-122"/>
                <a:ea typeface="微软雅黑" panose="020B0503020204020204" pitchFamily="34" charset="-122"/>
                <a:cs typeface="+mn-ea"/>
                <a:sym typeface="+mn-lt"/>
              </a:rPr>
              <a:t>WP</a:t>
            </a:r>
            <a:r>
              <a:rPr lang="zh-CN" altLang="en-US" sz="2000" b="1" kern="0" dirty="0">
                <a:latin typeface="微软雅黑" panose="020B0503020204020204" pitchFamily="34" charset="-122"/>
                <a:ea typeface="微软雅黑" panose="020B0503020204020204" pitchFamily="34" charset="-122"/>
                <a:cs typeface="+mn-ea"/>
                <a:sym typeface="+mn-lt"/>
              </a:rPr>
              <a:t>（</a:t>
            </a:r>
            <a:r>
              <a:rPr lang="en-US" altLang="zh-CN" sz="2000" b="1" kern="0" dirty="0">
                <a:latin typeface="微软雅黑" panose="020B0503020204020204" pitchFamily="34" charset="-122"/>
                <a:ea typeface="微软雅黑" panose="020B0503020204020204" pitchFamily="34" charset="-122"/>
                <a:cs typeface="+mn-ea"/>
                <a:sym typeface="+mn-lt"/>
              </a:rPr>
              <a:t>writeup</a:t>
            </a:r>
            <a:r>
              <a:rPr lang="zh-CN" altLang="en-US" sz="2000" b="1" kern="0" dirty="0">
                <a:latin typeface="微软雅黑" panose="020B0503020204020204" pitchFamily="34" charset="-122"/>
                <a:ea typeface="微软雅黑" panose="020B0503020204020204" pitchFamily="34" charset="-122"/>
                <a:cs typeface="+mn-ea"/>
                <a:sym typeface="+mn-lt"/>
              </a:rPr>
              <a:t>）（题解）来复现一道题目逐步入门，</a:t>
            </a:r>
            <a:endParaRPr lang="zh-CN" altLang="en-US" sz="2000"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sz="2000" kern="0" dirty="0">
                <a:latin typeface="微软雅黑" panose="020B0503020204020204" pitchFamily="34" charset="-122"/>
                <a:ea typeface="微软雅黑" panose="020B0503020204020204" pitchFamily="34" charset="-122"/>
                <a:cs typeface="+mn-ea"/>
                <a:sym typeface="+mn-lt"/>
              </a:rPr>
              <a:t>建议通过刷题入门的方式，动手</a:t>
            </a:r>
            <a:r>
              <a:rPr lang="zh-CN" altLang="en-US" sz="2000" kern="0" dirty="0">
                <a:latin typeface="微软雅黑" panose="020B0503020204020204" pitchFamily="34" charset="-122"/>
                <a:ea typeface="微软雅黑" panose="020B0503020204020204" pitchFamily="34" charset="-122"/>
                <a:cs typeface="+mn-ea"/>
                <a:sym typeface="+mn-lt"/>
              </a:rPr>
              <a:t>折腾。</a:t>
            </a:r>
            <a:endParaRPr lang="zh-CN" altLang="en-US" sz="2000" kern="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solidFill>
                  <a:srgbClr val="000000"/>
                </a:solidFill>
                <a:latin typeface="Segoe UI" panose="020B0502040204020203"/>
                <a:ea typeface="微软雅黑" panose="020B0503020204020204" pitchFamily="34" charset="-122"/>
              </a:rPr>
              <a:t>塔内计算机协会 网络部</a:t>
            </a:r>
            <a:endParaRPr lang="zh-CN" altLang="en-US" dirty="0">
              <a:solidFill>
                <a:srgbClr val="000000"/>
              </a:solidFill>
              <a:latin typeface="Segoe UI" panose="020B0502040204020203"/>
              <a:ea typeface="微软雅黑" panose="020B0503020204020204" pitchFamily="34" charset="-122"/>
            </a:endParaRPr>
          </a:p>
        </p:txBody>
      </p:sp>
      <p:sp>
        <p:nvSpPr>
          <p:cNvPr id="3" name="文本占位符 2"/>
          <p:cNvSpPr>
            <a:spLocks noGrp="1"/>
          </p:cNvSpPr>
          <p:nvPr>
            <p:ph type="body" sz="quarter" idx="11"/>
          </p:nvPr>
        </p:nvSpPr>
        <p:spPr/>
        <p:txBody>
          <a:bodyPr/>
          <a:lstStyle/>
          <a:p>
            <a:r>
              <a:rPr kumimoji="1" lang="en-US" altLang="zh-CN" dirty="0"/>
              <a:t>CTF</a:t>
            </a:r>
            <a:r>
              <a:rPr kumimoji="1" lang="zh-CN" altLang="en-US" dirty="0"/>
              <a:t>入门</a:t>
            </a:r>
            <a:endParaRPr kumimoji="1" lang="zh-CN" altLang="en-US" dirty="0"/>
          </a:p>
        </p:txBody>
      </p:sp>
      <p:sp>
        <p:nvSpPr>
          <p:cNvPr id="4" name="文本占位符 3"/>
          <p:cNvSpPr>
            <a:spLocks noGrp="1"/>
          </p:cNvSpPr>
          <p:nvPr>
            <p:ph type="body" sz="quarter" idx="12"/>
          </p:nvPr>
        </p:nvSpPr>
        <p:spPr/>
        <p:txBody>
          <a:bodyPr/>
          <a:lstStyle/>
          <a:p>
            <a:r>
              <a:rPr kumimoji="1" lang="en-US" altLang="zh-CN" dirty="0"/>
              <a:t>PART</a:t>
            </a:r>
            <a:r>
              <a:rPr kumimoji="1" lang="zh-CN" altLang="en-US" dirty="0"/>
              <a:t> </a:t>
            </a:r>
            <a:r>
              <a:rPr kumimoji="1" lang="en-US" altLang="zh-CN" dirty="0"/>
              <a:t>TWO</a:t>
            </a:r>
            <a:endParaRPr kumimoji="1" lang="zh-CN" altLang="en-US" dirty="0"/>
          </a:p>
        </p:txBody>
      </p:sp>
      <p:sp>
        <p:nvSpPr>
          <p:cNvPr id="7" name="矩形 6"/>
          <p:cNvSpPr/>
          <p:nvPr/>
        </p:nvSpPr>
        <p:spPr>
          <a:xfrm>
            <a:off x="4889817" y="4381144"/>
            <a:ext cx="2412366" cy="1133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400">
              <a:solidFill>
                <a:srgbClr val="FFFFFF"/>
              </a:solidFill>
            </a:endParaRPr>
          </a:p>
        </p:txBody>
      </p:sp>
    </p:spTree>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32410" y="389255"/>
            <a:ext cx="10274935" cy="491490"/>
          </a:xfrm>
          <a:prstGeom prst="rect">
            <a:avLst/>
          </a:prstGeom>
          <a:noFill/>
        </p:spPr>
        <p:txBody>
          <a:bodyPr wrap="square" rtlCol="0">
            <a:spAutoFit/>
          </a:bodyPr>
          <a:p>
            <a:pPr>
              <a:lnSpc>
                <a:spcPct val="130000"/>
              </a:lnSpc>
              <a:spcBef>
                <a:spcPts val="600"/>
              </a:spcBef>
            </a:pPr>
            <a:r>
              <a:rPr lang="en-US" sz="2000" kern="0" dirty="0">
                <a:latin typeface="微软雅黑" panose="020B0503020204020204" pitchFamily="34" charset="-122"/>
                <a:ea typeface="微软雅黑" panose="020B0503020204020204" pitchFamily="34" charset="-122"/>
                <a:cs typeface="+mn-ea"/>
                <a:sym typeface="+mn-lt"/>
              </a:rPr>
              <a:t> </a:t>
            </a:r>
            <a:endParaRPr lang="en-US" sz="2000" kern="0" dirty="0">
              <a:latin typeface="微软雅黑" panose="020B0503020204020204" pitchFamily="34" charset="-122"/>
              <a:ea typeface="微软雅黑" panose="020B0503020204020204" pitchFamily="34" charset="-122"/>
              <a:cs typeface="+mn-ea"/>
              <a:sym typeface="+mn-lt"/>
            </a:endParaRPr>
          </a:p>
        </p:txBody>
      </p:sp>
      <p:sp>
        <p:nvSpPr>
          <p:cNvPr id="2" name="文本框 1"/>
          <p:cNvSpPr txBox="1"/>
          <p:nvPr/>
        </p:nvSpPr>
        <p:spPr>
          <a:xfrm>
            <a:off x="323850" y="218440"/>
            <a:ext cx="10467340" cy="5690870"/>
          </a:xfrm>
          <a:prstGeom prst="rect">
            <a:avLst/>
          </a:prstGeom>
          <a:noFill/>
        </p:spPr>
        <p:txBody>
          <a:bodyPr wrap="square" rtlCol="0">
            <a:spAutoFit/>
          </a:bodyPr>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入门实用网站</a:t>
            </a:r>
            <a:r>
              <a:rPr lang="en-US" altLang="zh-CN" kern="0" dirty="0">
                <a:latin typeface="微软雅黑" panose="020B0503020204020204" pitchFamily="34" charset="-122"/>
                <a:ea typeface="微软雅黑" panose="020B0503020204020204" pitchFamily="34" charset="-122"/>
                <a:cs typeface="+mn-ea"/>
                <a:sym typeface="+mn-lt"/>
              </a:rPr>
              <a:t>&amp;&amp;</a:t>
            </a:r>
            <a:r>
              <a:rPr lang="zh-CN" altLang="en-US" kern="0" dirty="0">
                <a:latin typeface="微软雅黑" panose="020B0503020204020204" pitchFamily="34" charset="-122"/>
                <a:ea typeface="微软雅黑" panose="020B0503020204020204" pitchFamily="34" charset="-122"/>
                <a:cs typeface="+mn-ea"/>
                <a:sym typeface="+mn-lt"/>
              </a:rPr>
              <a:t>刷题平台：</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CTFHub  :https://www.ctfhub.com/#/skilltree</a:t>
            </a:r>
            <a:endParaRPr lang="en-US" altLang="zh-CN"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CTFwiki : https://ctf-wiki.org/introduction/history/</a:t>
            </a:r>
            <a:endParaRPr lang="en-US" altLang="zh-CN"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Bugku CTF </a:t>
            </a:r>
            <a:r>
              <a:rPr lang="zh-CN" altLang="en-US" kern="0" dirty="0">
                <a:latin typeface="微软雅黑" panose="020B0503020204020204" pitchFamily="34" charset="-122"/>
                <a:ea typeface="微软雅黑" panose="020B0503020204020204" pitchFamily="34" charset="-122"/>
                <a:cs typeface="+mn-ea"/>
                <a:sym typeface="+mn-lt"/>
              </a:rPr>
              <a:t>：https://ctf.bugku.com/</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攻防世界：https://adworld.xctf.org.cn/</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BUUCTF</a:t>
            </a:r>
            <a:r>
              <a:rPr lang="zh-CN" altLang="en-US" kern="0" dirty="0">
                <a:latin typeface="微软雅黑" panose="020B0503020204020204" pitchFamily="34" charset="-122"/>
                <a:ea typeface="微软雅黑" panose="020B0503020204020204" pitchFamily="34" charset="-122"/>
                <a:cs typeface="+mn-ea"/>
                <a:sym typeface="+mn-lt"/>
              </a:rPr>
              <a:t>：https://buuoj.cn/</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书籍：《从</a:t>
            </a:r>
            <a:r>
              <a:rPr lang="en-US" altLang="zh-CN" kern="0" dirty="0">
                <a:latin typeface="微软雅黑" panose="020B0503020204020204" pitchFamily="34" charset="-122"/>
                <a:ea typeface="微软雅黑" panose="020B0503020204020204" pitchFamily="34" charset="-122"/>
                <a:cs typeface="+mn-ea"/>
                <a:sym typeface="+mn-lt"/>
              </a:rPr>
              <a:t>0</a:t>
            </a:r>
            <a:r>
              <a:rPr lang="zh-CN" altLang="en-US" kern="0" dirty="0">
                <a:latin typeface="微软雅黑" panose="020B0503020204020204" pitchFamily="34" charset="-122"/>
                <a:ea typeface="微软雅黑" panose="020B0503020204020204" pitchFamily="34" charset="-122"/>
                <a:cs typeface="+mn-ea"/>
                <a:sym typeface="+mn-lt"/>
              </a:rPr>
              <a:t>到</a:t>
            </a:r>
            <a:r>
              <a:rPr lang="en-US" altLang="zh-CN" kern="0" dirty="0">
                <a:latin typeface="微软雅黑" panose="020B0503020204020204" pitchFamily="34" charset="-122"/>
                <a:ea typeface="微软雅黑" panose="020B0503020204020204" pitchFamily="34" charset="-122"/>
                <a:cs typeface="+mn-ea"/>
                <a:sym typeface="+mn-lt"/>
              </a:rPr>
              <a:t>1</a:t>
            </a:r>
            <a:r>
              <a:rPr lang="zh-CN" altLang="en-US" kern="0" dirty="0">
                <a:latin typeface="微软雅黑" panose="020B0503020204020204" pitchFamily="34" charset="-122"/>
                <a:ea typeface="微软雅黑" panose="020B0503020204020204" pitchFamily="34" charset="-122"/>
                <a:cs typeface="+mn-ea"/>
                <a:sym typeface="+mn-lt"/>
              </a:rPr>
              <a:t>：</a:t>
            </a:r>
            <a:r>
              <a:rPr lang="en-US" altLang="zh-CN" kern="0" dirty="0">
                <a:latin typeface="微软雅黑" panose="020B0503020204020204" pitchFamily="34" charset="-122"/>
                <a:ea typeface="微软雅黑" panose="020B0503020204020204" pitchFamily="34" charset="-122"/>
                <a:cs typeface="+mn-ea"/>
                <a:sym typeface="+mn-lt"/>
              </a:rPr>
              <a:t>CTFer</a:t>
            </a:r>
            <a:r>
              <a:rPr lang="zh-CN" altLang="en-US" kern="0" dirty="0">
                <a:latin typeface="微软雅黑" panose="020B0503020204020204" pitchFamily="34" charset="-122"/>
                <a:ea typeface="微软雅黑" panose="020B0503020204020204" pitchFamily="34" charset="-122"/>
                <a:cs typeface="+mn-ea"/>
                <a:sym typeface="+mn-lt"/>
              </a:rPr>
              <a:t>成长</a:t>
            </a:r>
            <a:r>
              <a:rPr lang="zh-CN" altLang="en-US" kern="0" dirty="0">
                <a:latin typeface="微软雅黑" panose="020B0503020204020204" pitchFamily="34" charset="-122"/>
                <a:ea typeface="微软雅黑" panose="020B0503020204020204" pitchFamily="34" charset="-122"/>
                <a:cs typeface="+mn-ea"/>
                <a:sym typeface="+mn-lt"/>
              </a:rPr>
              <a:t>之路》</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有兴趣的建议逆向工程，</a:t>
            </a:r>
            <a:r>
              <a:rPr lang="en-US" altLang="zh-CN" kern="0" dirty="0">
                <a:latin typeface="微软雅黑" panose="020B0503020204020204" pitchFamily="34" charset="-122"/>
                <a:ea typeface="微软雅黑" panose="020B0503020204020204" pitchFamily="34" charset="-122"/>
                <a:cs typeface="+mn-ea"/>
                <a:sym typeface="+mn-lt"/>
              </a:rPr>
              <a:t>Web</a:t>
            </a:r>
            <a:r>
              <a:rPr lang="zh-CN" altLang="en-US" kern="0" dirty="0">
                <a:latin typeface="微软雅黑" panose="020B0503020204020204" pitchFamily="34" charset="-122"/>
                <a:ea typeface="微软雅黑" panose="020B0503020204020204" pitchFamily="34" charset="-122"/>
                <a:cs typeface="+mn-ea"/>
                <a:sym typeface="+mn-lt"/>
              </a:rPr>
              <a:t>，密码学，</a:t>
            </a:r>
            <a:r>
              <a:rPr lang="en-US" altLang="zh-CN" kern="0" dirty="0">
                <a:latin typeface="微软雅黑" panose="020B0503020204020204" pitchFamily="34" charset="-122"/>
                <a:ea typeface="微软雅黑" panose="020B0503020204020204" pitchFamily="34" charset="-122"/>
                <a:cs typeface="+mn-ea"/>
                <a:sym typeface="+mn-lt"/>
              </a:rPr>
              <a:t>PWN</a:t>
            </a:r>
            <a:r>
              <a:rPr lang="zh-CN" altLang="en-US" kern="0" dirty="0">
                <a:latin typeface="微软雅黑" panose="020B0503020204020204" pitchFamily="34" charset="-122"/>
                <a:ea typeface="微软雅黑" panose="020B0503020204020204" pitchFamily="34" charset="-122"/>
                <a:cs typeface="+mn-ea"/>
                <a:sym typeface="+mn-lt"/>
              </a:rPr>
              <a:t>选一个专题专门</a:t>
            </a:r>
            <a:r>
              <a:rPr lang="zh-CN" altLang="en-US" kern="0" dirty="0">
                <a:latin typeface="微软雅黑" panose="020B0503020204020204" pitchFamily="34" charset="-122"/>
                <a:ea typeface="微软雅黑" panose="020B0503020204020204" pitchFamily="34" charset="-122"/>
                <a:cs typeface="+mn-ea"/>
                <a:sym typeface="+mn-lt"/>
              </a:rPr>
              <a:t>学</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杂项的话每个队员都应该有所</a:t>
            </a:r>
            <a:r>
              <a:rPr lang="zh-CN" altLang="en-US" kern="0" dirty="0">
                <a:latin typeface="微软雅黑" panose="020B0503020204020204" pitchFamily="34" charset="-122"/>
                <a:ea typeface="微软雅黑" panose="020B0503020204020204" pitchFamily="34" charset="-122"/>
                <a:cs typeface="+mn-ea"/>
                <a:sym typeface="+mn-lt"/>
              </a:rPr>
              <a:t>涉猎</a:t>
            </a:r>
            <a:endParaRPr lang="zh-CN" altLang="en-US" kern="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32410" y="389255"/>
            <a:ext cx="10274935" cy="491490"/>
          </a:xfrm>
          <a:prstGeom prst="rect">
            <a:avLst/>
          </a:prstGeom>
          <a:noFill/>
        </p:spPr>
        <p:txBody>
          <a:bodyPr wrap="square" rtlCol="0">
            <a:spAutoFit/>
          </a:bodyPr>
          <a:p>
            <a:pPr>
              <a:lnSpc>
                <a:spcPct val="130000"/>
              </a:lnSpc>
              <a:spcBef>
                <a:spcPts val="600"/>
              </a:spcBef>
            </a:pPr>
            <a:r>
              <a:rPr lang="en-US" sz="2000" kern="0" dirty="0">
                <a:latin typeface="微软雅黑" panose="020B0503020204020204" pitchFamily="34" charset="-122"/>
                <a:ea typeface="微软雅黑" panose="020B0503020204020204" pitchFamily="34" charset="-122"/>
                <a:cs typeface="+mn-ea"/>
                <a:sym typeface="+mn-lt"/>
              </a:rPr>
              <a:t> </a:t>
            </a:r>
            <a:endParaRPr lang="en-US" sz="2000" kern="0" dirty="0">
              <a:latin typeface="微软雅黑" panose="020B0503020204020204" pitchFamily="34" charset="-122"/>
              <a:ea typeface="微软雅黑" panose="020B0503020204020204" pitchFamily="34" charset="-122"/>
              <a:cs typeface="+mn-ea"/>
              <a:sym typeface="+mn-lt"/>
            </a:endParaRPr>
          </a:p>
        </p:txBody>
      </p:sp>
      <p:sp>
        <p:nvSpPr>
          <p:cNvPr id="2" name="文本框 1"/>
          <p:cNvSpPr txBox="1"/>
          <p:nvPr/>
        </p:nvSpPr>
        <p:spPr>
          <a:xfrm>
            <a:off x="1043305" y="242570"/>
            <a:ext cx="10467340" cy="5973445"/>
          </a:xfrm>
          <a:prstGeom prst="rect">
            <a:avLst/>
          </a:prstGeom>
          <a:noFill/>
        </p:spPr>
        <p:txBody>
          <a:bodyPr wrap="square" rtlCol="0">
            <a:spAutoFit/>
          </a:bodyPr>
          <a:p>
            <a:pPr>
              <a:lnSpc>
                <a:spcPct val="130000"/>
              </a:lnSpc>
              <a:spcBef>
                <a:spcPts val="600"/>
              </a:spcBef>
            </a:pPr>
            <a:r>
              <a:rPr lang="en-US"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分题型介绍：（部分工具我会稍后再工具包里</a:t>
            </a:r>
            <a:r>
              <a:rPr lang="zh-CN" altLang="en-US" kern="0" dirty="0">
                <a:latin typeface="微软雅黑" panose="020B0503020204020204" pitchFamily="34" charset="-122"/>
                <a:ea typeface="微软雅黑" panose="020B0503020204020204" pitchFamily="34" charset="-122"/>
                <a:cs typeface="+mn-ea"/>
                <a:sym typeface="+mn-lt"/>
              </a:rPr>
              <a:t>给出）</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杂项：</a:t>
            </a:r>
            <a:r>
              <a:rPr lang="zh-CN" altLang="en-US" b="1" kern="0" dirty="0">
                <a:latin typeface="微软雅黑" panose="020B0503020204020204" pitchFamily="34" charset="-122"/>
                <a:ea typeface="微软雅黑" panose="020B0503020204020204" pitchFamily="34" charset="-122"/>
                <a:cs typeface="+mn-ea"/>
                <a:sym typeface="+mn-lt"/>
              </a:rPr>
              <a:t>文件操作与隐写，</a:t>
            </a:r>
            <a:r>
              <a:rPr lang="en-US" altLang="zh-CN" b="1" kern="0" dirty="0">
                <a:latin typeface="微软雅黑" panose="020B0503020204020204" pitchFamily="34" charset="-122"/>
                <a:ea typeface="微软雅黑" panose="020B0503020204020204" pitchFamily="34" charset="-122"/>
                <a:cs typeface="+mn-ea"/>
                <a:sym typeface="+mn-lt"/>
              </a:rPr>
              <a:t>图片隐写术</a:t>
            </a:r>
            <a:r>
              <a:rPr lang="zh-CN" altLang="en-US" b="1" kern="0" dirty="0">
                <a:latin typeface="微软雅黑" panose="020B0503020204020204" pitchFamily="34" charset="-122"/>
                <a:ea typeface="微软雅黑" panose="020B0503020204020204" pitchFamily="34" charset="-122"/>
                <a:cs typeface="+mn-ea"/>
                <a:sym typeface="+mn-lt"/>
              </a:rPr>
              <a:t>，</a:t>
            </a:r>
            <a:r>
              <a:rPr lang="en-US" altLang="zh-CN" b="1" kern="0" dirty="0">
                <a:latin typeface="微软雅黑" panose="020B0503020204020204" pitchFamily="34" charset="-122"/>
                <a:ea typeface="微软雅黑" panose="020B0503020204020204" pitchFamily="34" charset="-122"/>
                <a:cs typeface="+mn-ea"/>
                <a:sym typeface="+mn-lt"/>
              </a:rPr>
              <a:t>压缩文件处理</a:t>
            </a:r>
            <a:r>
              <a:rPr lang="zh-CN" altLang="en-US" b="1" kern="0" dirty="0">
                <a:latin typeface="微软雅黑" panose="020B0503020204020204" pitchFamily="34" charset="-122"/>
                <a:ea typeface="微软雅黑" panose="020B0503020204020204" pitchFamily="34" charset="-122"/>
                <a:cs typeface="+mn-ea"/>
                <a:sym typeface="+mn-lt"/>
              </a:rPr>
              <a:t>，</a:t>
            </a:r>
            <a:r>
              <a:rPr lang="en-US" altLang="zh-CN" b="1" kern="0" dirty="0">
                <a:latin typeface="微软雅黑" panose="020B0503020204020204" pitchFamily="34" charset="-122"/>
                <a:ea typeface="微软雅黑" panose="020B0503020204020204" pitchFamily="34" charset="-122"/>
                <a:cs typeface="+mn-ea"/>
                <a:sym typeface="+mn-lt"/>
              </a:rPr>
              <a:t>流量取证技术</a:t>
            </a:r>
            <a:endParaRPr lang="en-US" altLang="zh-CN"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可能需要工具：</a:t>
            </a:r>
            <a:r>
              <a:rPr lang="en-US" altLang="zh-CN" kern="0" dirty="0">
                <a:latin typeface="微软雅黑" panose="020B0503020204020204" pitchFamily="34" charset="-122"/>
                <a:ea typeface="微软雅黑" panose="020B0503020204020204" pitchFamily="34" charset="-122"/>
                <a:cs typeface="+mn-ea"/>
                <a:sym typeface="+mn-lt"/>
              </a:rPr>
              <a:t>foremost</a:t>
            </a:r>
            <a:r>
              <a:rPr lang="zh-CN" altLang="en-US" kern="0" dirty="0">
                <a:latin typeface="微软雅黑" panose="020B0503020204020204" pitchFamily="34" charset="-122"/>
                <a:ea typeface="微软雅黑" panose="020B0503020204020204" pitchFamily="34" charset="-122"/>
                <a:cs typeface="+mn-ea"/>
                <a:sym typeface="+mn-lt"/>
              </a:rPr>
              <a:t>（文件分解）</a:t>
            </a:r>
            <a:r>
              <a:rPr lang="en-US" altLang="zh-CN" kern="0" dirty="0">
                <a:latin typeface="微软雅黑" panose="020B0503020204020204" pitchFamily="34" charset="-122"/>
                <a:ea typeface="微软雅黑" panose="020B0503020204020204" pitchFamily="34" charset="-122"/>
                <a:cs typeface="+mn-ea"/>
                <a:sym typeface="+mn-lt"/>
              </a:rPr>
              <a:t> ,binwalk,Stegsolve</a:t>
            </a:r>
            <a:r>
              <a:rPr lang="zh-CN" altLang="en-US" kern="0" dirty="0">
                <a:latin typeface="微软雅黑" panose="020B0503020204020204" pitchFamily="34" charset="-122"/>
                <a:ea typeface="微软雅黑" panose="020B0503020204020204" pitchFamily="34" charset="-122"/>
                <a:cs typeface="+mn-ea"/>
                <a:sym typeface="+mn-lt"/>
              </a:rPr>
              <a:t>（解决图片隐写</a:t>
            </a:r>
            <a:r>
              <a:rPr lang="en-US" altLang="zh-CN" kern="0" dirty="0">
                <a:latin typeface="微软雅黑" panose="020B0503020204020204" pitchFamily="34" charset="-122"/>
                <a:ea typeface="微软雅黑" panose="020B0503020204020204" pitchFamily="34" charset="-122"/>
                <a:cs typeface="+mn-ea"/>
                <a:sym typeface="+mn-lt"/>
              </a:rPr>
              <a:t>,WireShark(</a:t>
            </a:r>
            <a:r>
              <a:rPr lang="zh-CN" altLang="en-US" kern="0" dirty="0">
                <a:latin typeface="微软雅黑" panose="020B0503020204020204" pitchFamily="34" charset="-122"/>
                <a:ea typeface="微软雅黑" panose="020B0503020204020204" pitchFamily="34" charset="-122"/>
                <a:cs typeface="+mn-ea"/>
                <a:sym typeface="+mn-lt"/>
              </a:rPr>
              <a:t>流量</a:t>
            </a:r>
            <a:r>
              <a:rPr lang="en-US" altLang="zh-CN"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取证</a:t>
            </a:r>
            <a:r>
              <a:rPr lang="en-US" altLang="zh-CN" kern="0" dirty="0">
                <a:latin typeface="微软雅黑" panose="020B0503020204020204" pitchFamily="34" charset="-122"/>
                <a:ea typeface="微软雅黑" panose="020B0503020204020204" pitchFamily="34" charset="-122"/>
                <a:cs typeface="+mn-ea"/>
                <a:sym typeface="+mn-lt"/>
              </a:rPr>
              <a:t>)</a:t>
            </a:r>
            <a:r>
              <a:rPr lang="zh-CN" altLang="en-US" kern="0" dirty="0">
                <a:latin typeface="微软雅黑" panose="020B0503020204020204" pitchFamily="34" charset="-122"/>
                <a:ea typeface="微软雅黑" panose="020B0503020204020204" pitchFamily="34" charset="-122"/>
                <a:cs typeface="+mn-ea"/>
                <a:sym typeface="+mn-lt"/>
              </a:rPr>
              <a:t>，</a:t>
            </a:r>
            <a:r>
              <a:rPr lang="en-US" altLang="zh-CN" kern="0" dirty="0">
                <a:latin typeface="微软雅黑" panose="020B0503020204020204" pitchFamily="34" charset="-122"/>
                <a:ea typeface="微软雅黑" panose="020B0503020204020204" pitchFamily="34" charset="-122"/>
                <a:cs typeface="+mn-ea"/>
                <a:sym typeface="+mn-lt"/>
              </a:rPr>
              <a:t>WinHex or 010editor(</a:t>
            </a:r>
            <a:r>
              <a:rPr lang="zh-CN" altLang="en-US" kern="0" dirty="0">
                <a:latin typeface="微软雅黑" panose="020B0503020204020204" pitchFamily="34" charset="-122"/>
                <a:ea typeface="微软雅黑" panose="020B0503020204020204" pitchFamily="34" charset="-122"/>
                <a:cs typeface="+mn-ea"/>
                <a:sym typeface="+mn-lt"/>
              </a:rPr>
              <a:t>二进制文件分析</a:t>
            </a:r>
            <a:r>
              <a:rPr lang="en-US" altLang="zh-CN"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a:t>
            </a:r>
            <a:r>
              <a:rPr lang="en-US" altLang="zh-CN" kern="0" dirty="0">
                <a:latin typeface="微软雅黑" panose="020B0503020204020204" pitchFamily="34" charset="-122"/>
                <a:ea typeface="微软雅黑" panose="020B0503020204020204" pitchFamily="34" charset="-122"/>
                <a:cs typeface="+mn-ea"/>
                <a:sym typeface="+mn-lt"/>
              </a:rPr>
              <a:t>tweakpng,ziperello(zip</a:t>
            </a:r>
            <a:r>
              <a:rPr lang="zh-CN" altLang="en-US" kern="0" dirty="0">
                <a:latin typeface="微软雅黑" panose="020B0503020204020204" pitchFamily="34" charset="-122"/>
                <a:ea typeface="微软雅黑" panose="020B0503020204020204" pitchFamily="34" charset="-122"/>
                <a:cs typeface="+mn-ea"/>
                <a:sym typeface="+mn-lt"/>
              </a:rPr>
              <a:t>加密文件破解</a:t>
            </a:r>
            <a:r>
              <a:rPr lang="en-US" altLang="zh-CN" kern="0" dirty="0">
                <a:latin typeface="微软雅黑" panose="020B0503020204020204" pitchFamily="34" charset="-122"/>
                <a:ea typeface="微软雅黑" panose="020B0503020204020204" pitchFamily="34" charset="-122"/>
                <a:cs typeface="+mn-ea"/>
                <a:sym typeface="+mn-lt"/>
              </a:rPr>
              <a:t>)</a:t>
            </a:r>
            <a:r>
              <a:rPr lang="zh-CN" altLang="en-US" kern="0" dirty="0">
                <a:latin typeface="微软雅黑" panose="020B0503020204020204" pitchFamily="34" charset="-122"/>
                <a:ea typeface="微软雅黑" panose="020B0503020204020204" pitchFamily="34" charset="-122"/>
                <a:cs typeface="+mn-ea"/>
                <a:sym typeface="+mn-lt"/>
              </a:rPr>
              <a:t>，</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	rar</a:t>
            </a:r>
            <a:r>
              <a:rPr lang="zh-CN" altLang="en-US" kern="0" dirty="0">
                <a:latin typeface="微软雅黑" panose="020B0503020204020204" pitchFamily="34" charset="-122"/>
                <a:ea typeface="微软雅黑" panose="020B0503020204020204" pitchFamily="34" charset="-122"/>
                <a:cs typeface="+mn-ea"/>
                <a:sym typeface="+mn-lt"/>
              </a:rPr>
              <a:t>文件密码破解等等</a:t>
            </a:r>
            <a:endParaRPr lang="en-US" altLang="zh-CN"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逆向：</a:t>
            </a:r>
            <a:r>
              <a:rPr lang="zh-CN" altLang="en-US" b="1" kern="0" dirty="0">
                <a:latin typeface="微软雅黑" panose="020B0503020204020204" pitchFamily="34" charset="-122"/>
                <a:ea typeface="微软雅黑" panose="020B0503020204020204" pitchFamily="34" charset="-122"/>
                <a:cs typeface="+mn-ea"/>
                <a:sym typeface="+mn-lt"/>
              </a:rPr>
              <a:t>指通过反编译可执行文件，并分析程序结构等得出</a:t>
            </a:r>
            <a:r>
              <a:rPr lang="en-US" altLang="zh-CN" b="1" kern="0" dirty="0">
                <a:latin typeface="微软雅黑" panose="020B0503020204020204" pitchFamily="34" charset="-122"/>
                <a:ea typeface="微软雅黑" panose="020B0503020204020204" pitchFamily="34" charset="-122"/>
                <a:cs typeface="+mn-ea"/>
                <a:sym typeface="+mn-lt"/>
              </a:rPr>
              <a:t>flag</a:t>
            </a:r>
            <a:r>
              <a:rPr lang="zh-CN" altLang="en-US" b="1" kern="0" dirty="0">
                <a:latin typeface="微软雅黑" panose="020B0503020204020204" pitchFamily="34" charset="-122"/>
                <a:ea typeface="微软雅黑" panose="020B0503020204020204" pitchFamily="34" charset="-122"/>
                <a:cs typeface="+mn-ea"/>
                <a:sym typeface="+mn-lt"/>
              </a:rPr>
              <a:t>的一种题型</a:t>
            </a:r>
            <a:endParaRPr lang="zh-CN" altLang="en-US"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b="1" kern="0" dirty="0">
                <a:latin typeface="微软雅黑" panose="020B0503020204020204" pitchFamily="34" charset="-122"/>
                <a:ea typeface="微软雅黑" panose="020B0503020204020204" pitchFamily="34" charset="-122"/>
                <a:cs typeface="+mn-ea"/>
                <a:sym typeface="+mn-lt"/>
              </a:rPr>
              <a:t>	</a:t>
            </a:r>
            <a:r>
              <a:rPr lang="zh-CN" altLang="en-US" b="1" kern="0" dirty="0">
                <a:latin typeface="微软雅黑" panose="020B0503020204020204" pitchFamily="34" charset="-122"/>
                <a:ea typeface="微软雅黑" panose="020B0503020204020204" pitchFamily="34" charset="-122"/>
                <a:cs typeface="+mn-ea"/>
                <a:sym typeface="+mn-lt"/>
              </a:rPr>
              <a:t>比如说对某某付费软件进行破解也是逆向工程的一种</a:t>
            </a:r>
            <a:r>
              <a:rPr lang="en-US" altLang="zh-CN" b="1" kern="0" dirty="0">
                <a:latin typeface="微软雅黑" panose="020B0503020204020204" pitchFamily="34" charset="-122"/>
                <a:ea typeface="微软雅黑" panose="020B0503020204020204" pitchFamily="34" charset="-122"/>
                <a:cs typeface="+mn-ea"/>
                <a:sym typeface="+mn-lt"/>
              </a:rPr>
              <a:t> </a:t>
            </a:r>
            <a:r>
              <a:rPr lang="zh-CN" altLang="en-US" b="1" kern="0" dirty="0">
                <a:latin typeface="微软雅黑" panose="020B0503020204020204" pitchFamily="34" charset="-122"/>
                <a:ea typeface="微软雅黑" panose="020B0503020204020204" pitchFamily="34" charset="-122"/>
                <a:cs typeface="+mn-ea"/>
                <a:sym typeface="+mn-lt"/>
              </a:rPr>
              <a:t>应用</a:t>
            </a:r>
            <a:r>
              <a:rPr lang="en-US" altLang="zh-CN" b="1" kern="0" dirty="0">
                <a:latin typeface="微软雅黑" panose="020B0503020204020204" pitchFamily="34" charset="-122"/>
                <a:ea typeface="微软雅黑" panose="020B0503020204020204" pitchFamily="34" charset="-122"/>
                <a:cs typeface="+mn-ea"/>
                <a:sym typeface="+mn-lt"/>
              </a:rPr>
              <a:t>  </a:t>
            </a:r>
            <a:r>
              <a:rPr lang="en-US" altLang="zh-CN" kern="0" dirty="0">
                <a:latin typeface="微软雅黑" panose="020B0503020204020204" pitchFamily="34" charset="-122"/>
                <a:ea typeface="微软雅黑" panose="020B0503020204020204" pitchFamily="34" charset="-122"/>
                <a:cs typeface="+mn-ea"/>
                <a:sym typeface="+mn-lt"/>
              </a:rPr>
              <a:t>   </a:t>
            </a:r>
            <a:endParaRPr lang="en-US" altLang="zh-CN"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可能需要的工具：</a:t>
            </a:r>
            <a:r>
              <a:rPr lang="en-US" altLang="zh-CN" kern="0" dirty="0">
                <a:latin typeface="微软雅黑" panose="020B0503020204020204" pitchFamily="34" charset="-122"/>
                <a:ea typeface="微软雅黑" panose="020B0503020204020204" pitchFamily="34" charset="-122"/>
                <a:cs typeface="+mn-ea"/>
                <a:sym typeface="+mn-lt"/>
              </a:rPr>
              <a:t>IDA</a:t>
            </a:r>
            <a:r>
              <a:rPr lang="zh-CN" altLang="en-US" kern="0" dirty="0">
                <a:latin typeface="微软雅黑" panose="020B0503020204020204" pitchFamily="34" charset="-122"/>
                <a:ea typeface="微软雅黑" panose="020B0503020204020204" pitchFamily="34" charset="-122"/>
                <a:cs typeface="+mn-ea"/>
                <a:sym typeface="+mn-lt"/>
              </a:rPr>
              <a:t>等</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Web: </a:t>
            </a:r>
            <a:r>
              <a:rPr lang="en-US" altLang="zh-CN" b="1" kern="0" dirty="0">
                <a:latin typeface="微软雅黑" panose="020B0503020204020204" pitchFamily="34" charset="-122"/>
                <a:ea typeface="微软雅黑" panose="020B0503020204020204" pitchFamily="34" charset="-122"/>
                <a:cs typeface="+mn-ea"/>
                <a:sym typeface="+mn-lt"/>
              </a:rPr>
              <a:t>网页源码审计</a:t>
            </a:r>
            <a:r>
              <a:rPr lang="zh-CN" altLang="en-US" b="1" kern="0" dirty="0">
                <a:latin typeface="微软雅黑" panose="020B0503020204020204" pitchFamily="34" charset="-122"/>
                <a:ea typeface="微软雅黑" panose="020B0503020204020204" pitchFamily="34" charset="-122"/>
                <a:cs typeface="+mn-ea"/>
                <a:sym typeface="+mn-lt"/>
              </a:rPr>
              <a:t>，</a:t>
            </a:r>
            <a:r>
              <a:rPr lang="en-US" altLang="zh-CN" b="1" kern="0" dirty="0">
                <a:latin typeface="微软雅黑" panose="020B0503020204020204" pitchFamily="34" charset="-122"/>
                <a:ea typeface="微软雅黑" panose="020B0503020204020204" pitchFamily="34" charset="-122"/>
                <a:cs typeface="+mn-ea"/>
                <a:sym typeface="+mn-lt"/>
              </a:rPr>
              <a:t>查看开发者工具控制台</a:t>
            </a:r>
            <a:r>
              <a:rPr lang="zh-CN" altLang="en-US" b="1" kern="0" dirty="0">
                <a:latin typeface="微软雅黑" panose="020B0503020204020204" pitchFamily="34" charset="-122"/>
                <a:ea typeface="微软雅黑" panose="020B0503020204020204" pitchFamily="34" charset="-122"/>
                <a:cs typeface="+mn-ea"/>
                <a:sym typeface="+mn-lt"/>
              </a:rPr>
              <a:t>，</a:t>
            </a:r>
            <a:r>
              <a:rPr lang="en-US" altLang="zh-CN" b="1" kern="0" dirty="0">
                <a:latin typeface="微软雅黑" panose="020B0503020204020204" pitchFamily="34" charset="-122"/>
                <a:ea typeface="微软雅黑" panose="020B0503020204020204" pitchFamily="34" charset="-122"/>
                <a:cs typeface="+mn-ea"/>
                <a:sym typeface="+mn-lt"/>
              </a:rPr>
              <a:t>Js代码查看和加密解密</a:t>
            </a:r>
            <a:r>
              <a:rPr lang="zh-CN" altLang="en-US" b="1" kern="0" dirty="0">
                <a:latin typeface="微软雅黑" panose="020B0503020204020204" pitchFamily="34" charset="-122"/>
                <a:ea typeface="微软雅黑" panose="020B0503020204020204" pitchFamily="34" charset="-122"/>
                <a:cs typeface="+mn-ea"/>
                <a:sym typeface="+mn-lt"/>
              </a:rPr>
              <a:t>，</a:t>
            </a:r>
            <a:r>
              <a:rPr lang="en-US" altLang="zh-CN" b="1" kern="0" dirty="0">
                <a:latin typeface="微软雅黑" panose="020B0503020204020204" pitchFamily="34" charset="-122"/>
                <a:ea typeface="微软雅黑" panose="020B0503020204020204" pitchFamily="34" charset="-122"/>
                <a:cs typeface="+mn-ea"/>
                <a:sym typeface="+mn-lt"/>
              </a:rPr>
              <a:t>Sql注入</a:t>
            </a:r>
            <a:endParaRPr lang="en-US" altLang="zh-CN"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b="1" kern="0" dirty="0">
                <a:latin typeface="微软雅黑" panose="020B0503020204020204" pitchFamily="34" charset="-122"/>
                <a:ea typeface="微软雅黑" panose="020B0503020204020204" pitchFamily="34" charset="-122"/>
                <a:cs typeface="+mn-ea"/>
                <a:sym typeface="+mn-lt"/>
              </a:rPr>
              <a:t>	简单脚本使用</a:t>
            </a:r>
            <a:r>
              <a:rPr lang="zh-CN" altLang="en-US" b="1" kern="0" dirty="0">
                <a:latin typeface="微软雅黑" panose="020B0503020204020204" pitchFamily="34" charset="-122"/>
                <a:ea typeface="微软雅黑" panose="020B0503020204020204" pitchFamily="34" charset="-122"/>
                <a:cs typeface="+mn-ea"/>
                <a:sym typeface="+mn-lt"/>
              </a:rPr>
              <a:t>，</a:t>
            </a:r>
            <a:r>
              <a:rPr lang="en-US" altLang="zh-CN" b="1" kern="0" dirty="0">
                <a:latin typeface="微软雅黑" panose="020B0503020204020204" pitchFamily="34" charset="-122"/>
                <a:ea typeface="微软雅黑" panose="020B0503020204020204" pitchFamily="34" charset="-122"/>
                <a:cs typeface="+mn-ea"/>
                <a:sym typeface="+mn-lt"/>
              </a:rPr>
              <a:t>后台登录</a:t>
            </a:r>
            <a:r>
              <a:rPr lang="zh-CN" altLang="en-US" b="1" kern="0" dirty="0">
                <a:latin typeface="微软雅黑" panose="020B0503020204020204" pitchFamily="34" charset="-122"/>
                <a:ea typeface="微软雅黑" panose="020B0503020204020204" pitchFamily="34" charset="-122"/>
                <a:cs typeface="+mn-ea"/>
                <a:sym typeface="+mn-lt"/>
              </a:rPr>
              <a:t>等等。类似于我们熟知的黑客的</a:t>
            </a:r>
            <a:r>
              <a:rPr lang="zh-CN" altLang="en-US" b="1" kern="0" dirty="0">
                <a:latin typeface="微软雅黑" panose="020B0503020204020204" pitchFamily="34" charset="-122"/>
                <a:ea typeface="微软雅黑" panose="020B0503020204020204" pitchFamily="34" charset="-122"/>
                <a:cs typeface="+mn-ea"/>
                <a:sym typeface="+mn-lt"/>
              </a:rPr>
              <a:t>做法。</a:t>
            </a:r>
            <a:endParaRPr lang="zh-CN" altLang="en-US"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b="1"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可能需要工具：burpsuite</a:t>
            </a:r>
            <a:r>
              <a:rPr lang="zh-CN" altLang="en-US" kern="0" dirty="0">
                <a:latin typeface="微软雅黑" panose="020B0503020204020204" pitchFamily="34" charset="-122"/>
                <a:ea typeface="微软雅黑" panose="020B0503020204020204" pitchFamily="34" charset="-122"/>
                <a:cs typeface="+mn-ea"/>
                <a:sym typeface="+mn-lt"/>
              </a:rPr>
              <a:t>等</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PWN</a:t>
            </a:r>
            <a:r>
              <a:rPr lang="zh-CN" altLang="en-US" kern="0" dirty="0">
                <a:latin typeface="微软雅黑" panose="020B0503020204020204" pitchFamily="34" charset="-122"/>
                <a:ea typeface="微软雅黑" panose="020B0503020204020204" pitchFamily="34" charset="-122"/>
                <a:cs typeface="+mn-ea"/>
                <a:sym typeface="+mn-lt"/>
              </a:rPr>
              <a:t>：</a:t>
            </a:r>
            <a:r>
              <a:rPr lang="zh-CN" altLang="en-US" b="1" kern="0" dirty="0">
                <a:latin typeface="微软雅黑" panose="020B0503020204020204" pitchFamily="34" charset="-122"/>
                <a:ea typeface="微软雅黑" panose="020B0503020204020204" pitchFamily="34" charset="-122"/>
                <a:cs typeface="+mn-ea"/>
                <a:sym typeface="+mn-lt"/>
              </a:rPr>
              <a:t>通过通过程序本身的漏洞（栈溢出等），编写利用脚本破解程序拿到主机的权限，需要对程序</a:t>
            </a:r>
            <a:r>
              <a:rPr lang="en-US" altLang="zh-CN" b="1" kern="0" dirty="0">
                <a:latin typeface="微软雅黑" panose="020B0503020204020204" pitchFamily="34" charset="-122"/>
                <a:ea typeface="微软雅黑" panose="020B0503020204020204" pitchFamily="34" charset="-122"/>
                <a:cs typeface="+mn-ea"/>
                <a:sym typeface="+mn-lt"/>
              </a:rPr>
              <a:t>	</a:t>
            </a:r>
            <a:r>
              <a:rPr lang="zh-CN" altLang="en-US" b="1" kern="0" dirty="0">
                <a:latin typeface="微软雅黑" panose="020B0503020204020204" pitchFamily="34" charset="-122"/>
                <a:ea typeface="微软雅黑" panose="020B0503020204020204" pitchFamily="34" charset="-122"/>
                <a:cs typeface="+mn-ea"/>
                <a:sym typeface="+mn-lt"/>
              </a:rPr>
              <a:t>进行分析，了解操作系统的特性和相关漏洞，需要了解计算机底层的</a:t>
            </a:r>
            <a:r>
              <a:rPr lang="zh-CN" altLang="en-US" b="1" kern="0" dirty="0">
                <a:latin typeface="微软雅黑" panose="020B0503020204020204" pitchFamily="34" charset="-122"/>
                <a:ea typeface="微软雅黑" panose="020B0503020204020204" pitchFamily="34" charset="-122"/>
                <a:cs typeface="+mn-ea"/>
                <a:sym typeface="+mn-lt"/>
              </a:rPr>
              <a:t>知识</a:t>
            </a:r>
            <a:endParaRPr lang="zh-CN" altLang="en-US"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b="1"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可能需要的工具：pwntools </a:t>
            </a:r>
            <a:r>
              <a:rPr lang="zh-CN" altLang="en-US" kern="0" dirty="0">
                <a:latin typeface="微软雅黑" panose="020B0503020204020204" pitchFamily="34" charset="-122"/>
                <a:ea typeface="微软雅黑" panose="020B0503020204020204" pitchFamily="34" charset="-122"/>
                <a:cs typeface="+mn-ea"/>
                <a:sym typeface="+mn-lt"/>
              </a:rPr>
              <a:t>等</a:t>
            </a:r>
            <a:endParaRPr lang="zh-CN" altLang="en-US" b="1" kern="0" dirty="0">
              <a:latin typeface="微软雅黑" panose="020B0503020204020204" pitchFamily="34" charset="-122"/>
              <a:ea typeface="微软雅黑" panose="020B0503020204020204" pitchFamily="34" charset="-122"/>
              <a:cs typeface="+mn-ea"/>
              <a:sym typeface="+mn-lt"/>
            </a:endParaRPr>
          </a:p>
        </p:txBody>
      </p:sp>
      <p:sp>
        <p:nvSpPr>
          <p:cNvPr id="3" name="文本框 2"/>
          <p:cNvSpPr txBox="1"/>
          <p:nvPr/>
        </p:nvSpPr>
        <p:spPr>
          <a:xfrm>
            <a:off x="4826000" y="3263265"/>
            <a:ext cx="2540000" cy="330835"/>
          </a:xfrm>
          <a:prstGeom prst="rect">
            <a:avLst/>
          </a:prstGeom>
          <a:noFill/>
        </p:spPr>
        <p:txBody>
          <a:bodyPr wrap="square" rtlCol="0" anchor="t">
            <a:spAutoFit/>
          </a:bodyPr>
          <a:p>
            <a:pPr>
              <a:lnSpc>
                <a:spcPct val="130000"/>
              </a:lnSpc>
              <a:spcBef>
                <a:spcPts val="600"/>
              </a:spcBef>
            </a:pPr>
            <a:r>
              <a:rPr lang="zh-CN" altLang="en-US" sz="1200" kern="0" dirty="0">
                <a:latin typeface="微软雅黑" panose="020B0503020204020204" pitchFamily="34" charset="-122"/>
                <a:ea typeface="微软雅黑" panose="020B0503020204020204" pitchFamily="34" charset="-122"/>
                <a:cs typeface="+mn-ea"/>
                <a:sym typeface="+mn-lt"/>
              </a:rPr>
              <a:t>pwntools </a:t>
            </a:r>
            <a:endParaRPr lang="zh-CN" altLang="en-US" sz="1200" kern="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32410" y="389255"/>
            <a:ext cx="10274935" cy="491490"/>
          </a:xfrm>
          <a:prstGeom prst="rect">
            <a:avLst/>
          </a:prstGeom>
          <a:noFill/>
        </p:spPr>
        <p:txBody>
          <a:bodyPr wrap="square" rtlCol="0">
            <a:spAutoFit/>
          </a:bodyPr>
          <a:p>
            <a:pPr>
              <a:lnSpc>
                <a:spcPct val="130000"/>
              </a:lnSpc>
              <a:spcBef>
                <a:spcPts val="600"/>
              </a:spcBef>
            </a:pPr>
            <a:r>
              <a:rPr lang="en-US" sz="2000" kern="0" dirty="0">
                <a:latin typeface="微软雅黑" panose="020B0503020204020204" pitchFamily="34" charset="-122"/>
                <a:ea typeface="微软雅黑" panose="020B0503020204020204" pitchFamily="34" charset="-122"/>
                <a:cs typeface="+mn-ea"/>
                <a:sym typeface="+mn-lt"/>
              </a:rPr>
              <a:t> </a:t>
            </a:r>
            <a:endParaRPr lang="en-US" sz="2000" kern="0" dirty="0">
              <a:latin typeface="微软雅黑" panose="020B0503020204020204" pitchFamily="34" charset="-122"/>
              <a:ea typeface="微软雅黑" panose="020B0503020204020204" pitchFamily="34" charset="-122"/>
              <a:cs typeface="+mn-ea"/>
              <a:sym typeface="+mn-lt"/>
            </a:endParaRPr>
          </a:p>
        </p:txBody>
      </p:sp>
      <p:sp>
        <p:nvSpPr>
          <p:cNvPr id="2" name="文本框 1"/>
          <p:cNvSpPr txBox="1"/>
          <p:nvPr/>
        </p:nvSpPr>
        <p:spPr>
          <a:xfrm>
            <a:off x="334010" y="229870"/>
            <a:ext cx="10467340" cy="650875"/>
          </a:xfrm>
          <a:prstGeom prst="rect">
            <a:avLst/>
          </a:prstGeom>
          <a:noFill/>
        </p:spPr>
        <p:txBody>
          <a:bodyPr wrap="square" rtlCol="0">
            <a:spAutoFit/>
          </a:bodyPr>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  </a:t>
            </a:r>
            <a:r>
              <a:rPr lang="en-US" altLang="zh-CN" sz="2800" b="1" kern="0" dirty="0">
                <a:latin typeface="微软雅黑" panose="020B0503020204020204" pitchFamily="34" charset="-122"/>
                <a:ea typeface="微软雅黑" panose="020B0503020204020204" pitchFamily="34" charset="-122"/>
                <a:cs typeface="+mn-ea"/>
                <a:sym typeface="+mn-lt"/>
              </a:rPr>
              <a:t>CTF</a:t>
            </a:r>
            <a:r>
              <a:rPr lang="zh-CN" altLang="en-US" sz="2800" b="1" kern="0" dirty="0">
                <a:latin typeface="微软雅黑" panose="020B0503020204020204" pitchFamily="34" charset="-122"/>
                <a:ea typeface="微软雅黑" panose="020B0503020204020204" pitchFamily="34" charset="-122"/>
                <a:cs typeface="+mn-ea"/>
                <a:sym typeface="+mn-lt"/>
              </a:rPr>
              <a:t>初体验：一些个人入门</a:t>
            </a:r>
            <a:r>
              <a:rPr lang="zh-CN" altLang="en-US" sz="2800" b="1" kern="0" dirty="0">
                <a:latin typeface="微软雅黑" panose="020B0503020204020204" pitchFamily="34" charset="-122"/>
                <a:ea typeface="微软雅黑" panose="020B0503020204020204" pitchFamily="34" charset="-122"/>
                <a:cs typeface="+mn-ea"/>
                <a:sym typeface="+mn-lt"/>
              </a:rPr>
              <a:t>博客入门文</a:t>
            </a:r>
            <a:r>
              <a:rPr lang="zh-CN" altLang="en-US" sz="2800" b="1" kern="0" dirty="0">
                <a:latin typeface="微软雅黑" panose="020B0503020204020204" pitchFamily="34" charset="-122"/>
                <a:ea typeface="微软雅黑" panose="020B0503020204020204" pitchFamily="34" charset="-122"/>
                <a:cs typeface="+mn-ea"/>
                <a:sym typeface="+mn-lt"/>
              </a:rPr>
              <a:t>章</a:t>
            </a:r>
            <a:endParaRPr lang="en-US" altLang="zh-CN" sz="2800" kern="0" dirty="0">
              <a:latin typeface="微软雅黑" panose="020B0503020204020204" pitchFamily="34" charset="-122"/>
              <a:ea typeface="微软雅黑" panose="020B0503020204020204" pitchFamily="34" charset="-122"/>
              <a:cs typeface="+mn-ea"/>
              <a:sym typeface="+mn-lt"/>
            </a:endParaRPr>
          </a:p>
        </p:txBody>
      </p:sp>
      <p:sp>
        <p:nvSpPr>
          <p:cNvPr id="3" name="文本框 2"/>
          <p:cNvSpPr txBox="1"/>
          <p:nvPr/>
        </p:nvSpPr>
        <p:spPr>
          <a:xfrm>
            <a:off x="485775" y="1302385"/>
            <a:ext cx="9767570" cy="3790315"/>
          </a:xfrm>
          <a:prstGeom prst="rect">
            <a:avLst/>
          </a:prstGeom>
          <a:noFill/>
        </p:spPr>
        <p:txBody>
          <a:bodyPr wrap="square" rtlCol="0">
            <a:spAutoFit/>
          </a:bodyPr>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网络部培训：CTF入门初体验</a:t>
            </a:r>
            <a:r>
              <a:rPr lang="zh-CN" altLang="en-US" kern="0" dirty="0">
                <a:latin typeface="微软雅黑" panose="020B0503020204020204" pitchFamily="34" charset="-122"/>
                <a:ea typeface="微软雅黑" panose="020B0503020204020204" pitchFamily="34" charset="-122"/>
                <a:cs typeface="+mn-ea"/>
                <a:sym typeface="+mn-lt"/>
              </a:rPr>
              <a:t>：</a:t>
            </a:r>
            <a:r>
              <a:rPr lang="en-US" altLang="zh-CN" kern="0" dirty="0">
                <a:latin typeface="微软雅黑" panose="020B0503020204020204" pitchFamily="34" charset="-122"/>
                <a:ea typeface="微软雅黑" panose="020B0503020204020204" pitchFamily="34" charset="-122"/>
                <a:cs typeface="+mn-ea"/>
                <a:sym typeface="+mn-lt"/>
              </a:rPr>
              <a:t> https://blog.csdn.net/weixin_50549897/article/details/120396798</a:t>
            </a:r>
            <a:endParaRPr lang="en-US" altLang="zh-CN"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封神台靶场尤里的复仇I第一第二第五第六第七章解题思路</a:t>
            </a:r>
            <a:r>
              <a:rPr lang="zh-CN" altLang="en-US" kern="0" dirty="0">
                <a:latin typeface="微软雅黑" panose="020B0503020204020204" pitchFamily="34" charset="-122"/>
                <a:ea typeface="微软雅黑" panose="020B0503020204020204" pitchFamily="34" charset="-122"/>
                <a:cs typeface="+mn-ea"/>
                <a:sym typeface="+mn-lt"/>
              </a:rPr>
              <a:t>：</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https://blog.csdn.net/weixin_50549897/article/details/112099578</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逆向工程入门：IDAwindows本地动态调试，linux远程动态调试及虚拟机配置：</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https://blog.csdn.net/weixin_50549897/article/details/113772269</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逆向迷宫题总结（持续更新） 2020华南师大CTF新生赛maze，攻防世界新手区：NJUPT CTF 2017，BUUCTF：不一样的flag：</a:t>
            </a:r>
            <a:endParaRPr lang="zh-CN" altLang="en-US"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https://blog.csdn.net/weixin_50549897/article/details/110633105</a:t>
            </a:r>
            <a:endParaRPr lang="zh-CN" altLang="en-US" kern="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solidFill>
                  <a:srgbClr val="000000"/>
                </a:solidFill>
                <a:latin typeface="Segoe UI" panose="020B0502040204020203"/>
                <a:ea typeface="微软雅黑" panose="020B0503020204020204" pitchFamily="34" charset="-122"/>
              </a:rPr>
              <a:t>塔内计算机协会 网络部</a:t>
            </a:r>
            <a:endParaRPr lang="zh-CN" altLang="en-US" dirty="0">
              <a:solidFill>
                <a:srgbClr val="000000"/>
              </a:solidFill>
              <a:latin typeface="Segoe UI" panose="020B0502040204020203"/>
              <a:ea typeface="微软雅黑" panose="020B0503020204020204" pitchFamily="34" charset="-122"/>
            </a:endParaRPr>
          </a:p>
        </p:txBody>
      </p:sp>
      <p:sp>
        <p:nvSpPr>
          <p:cNvPr id="3" name="文本占位符 2"/>
          <p:cNvSpPr>
            <a:spLocks noGrp="1"/>
          </p:cNvSpPr>
          <p:nvPr>
            <p:ph type="body" sz="quarter" idx="11"/>
          </p:nvPr>
        </p:nvSpPr>
        <p:spPr>
          <a:xfrm>
            <a:off x="2326005" y="2130425"/>
            <a:ext cx="7539990" cy="756285"/>
          </a:xfrm>
        </p:spPr>
        <p:txBody>
          <a:bodyPr/>
          <a:lstStyle/>
          <a:p>
            <a:r>
              <a:rPr kumimoji="1" lang="zh-CN" altLang="en-US" dirty="0"/>
              <a:t>华师</a:t>
            </a:r>
            <a:r>
              <a:rPr kumimoji="1" lang="en-US" altLang="zh-CN" dirty="0"/>
              <a:t>CTF</a:t>
            </a:r>
            <a:endParaRPr kumimoji="1" lang="en-US" altLang="zh-CN" dirty="0"/>
          </a:p>
          <a:p>
            <a:r>
              <a:rPr kumimoji="1" lang="en-US" altLang="zh-CN" dirty="0"/>
              <a:t>sloth</a:t>
            </a:r>
            <a:r>
              <a:rPr kumimoji="1" lang="zh-CN" altLang="en-US" dirty="0"/>
              <a:t>战队</a:t>
            </a:r>
            <a:endParaRPr kumimoji="1" lang="zh-CN" altLang="en-US" dirty="0"/>
          </a:p>
        </p:txBody>
      </p:sp>
      <p:sp>
        <p:nvSpPr>
          <p:cNvPr id="4" name="文本占位符 3"/>
          <p:cNvSpPr>
            <a:spLocks noGrp="1"/>
          </p:cNvSpPr>
          <p:nvPr>
            <p:ph type="body" sz="quarter" idx="12"/>
          </p:nvPr>
        </p:nvSpPr>
        <p:spPr>
          <a:xfrm>
            <a:off x="2326105" y="3545305"/>
            <a:ext cx="7539792" cy="707725"/>
          </a:xfrm>
        </p:spPr>
        <p:txBody>
          <a:bodyPr/>
          <a:lstStyle/>
          <a:p>
            <a:r>
              <a:rPr kumimoji="1" lang="en-US" altLang="zh-CN" dirty="0"/>
              <a:t>PART</a:t>
            </a:r>
            <a:r>
              <a:rPr kumimoji="1" lang="zh-CN" altLang="en-US" dirty="0"/>
              <a:t> </a:t>
            </a:r>
            <a:r>
              <a:rPr kumimoji="1" lang="en-US" altLang="zh-CN" dirty="0"/>
              <a:t>THREE</a:t>
            </a:r>
            <a:endParaRPr kumimoji="1" lang="zh-CN" altLang="en-US" dirty="0"/>
          </a:p>
        </p:txBody>
      </p:sp>
      <p:sp>
        <p:nvSpPr>
          <p:cNvPr id="7" name="矩形 6"/>
          <p:cNvSpPr/>
          <p:nvPr/>
        </p:nvSpPr>
        <p:spPr>
          <a:xfrm>
            <a:off x="4889817" y="4381144"/>
            <a:ext cx="2412366" cy="11334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4400">
              <a:solidFill>
                <a:srgbClr val="FFFFFF"/>
              </a:solidFill>
            </a:endParaRPr>
          </a:p>
        </p:txBody>
      </p:sp>
    </p:spTree>
  </p:cSld>
  <p:clrMapOvr>
    <a:masterClrMapping/>
  </p:clrMapOvr>
  <p:transition spd="med">
    <p:pull/>
  </p:transition>
  <p:timing>
    <p:tnLst>
      <p:par>
        <p:cTn id="1" dur="indefinite" restart="never" nodeType="tmRoot"/>
      </p:par>
    </p:tnLst>
  </p:timing>
</p:sld>
</file>

<file path=ppt/tags/tag1.xml><?xml version="1.0" encoding="utf-8"?>
<p:tagLst xmlns:p="http://schemas.openxmlformats.org/presentationml/2006/main">
  <p:tag name="KSO_WM_UNIT_PLACING_PICTURE_USER_VIEWPORT" val="{&quot;height&quot;:7200,&quot;width&quot;:12800}"/>
</p:tagLst>
</file>

<file path=ppt/theme/theme1.xml><?xml version="1.0" encoding="utf-8"?>
<a:theme xmlns:a="http://schemas.openxmlformats.org/drawingml/2006/main" name="模板页面">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2076</Words>
  <Application>WPS 演示</Application>
  <PresentationFormat>自定义</PresentationFormat>
  <Paragraphs>105</Paragraphs>
  <Slides>12</Slides>
  <Notes>15</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12</vt:i4>
      </vt:variant>
    </vt:vector>
  </HeadingPairs>
  <TitlesOfParts>
    <vt:vector size="24" baseType="lpstr">
      <vt:lpstr>Arial</vt:lpstr>
      <vt:lpstr>宋体</vt:lpstr>
      <vt:lpstr>Wingdings</vt:lpstr>
      <vt:lpstr>微软雅黑</vt:lpstr>
      <vt:lpstr>Segoe UI Light</vt:lpstr>
      <vt:lpstr>Century Gothic</vt:lpstr>
      <vt:lpstr>Segoe UI Light</vt:lpstr>
      <vt:lpstr>Segoe UI</vt:lpstr>
      <vt:lpstr>Arial Unicode MS</vt:lpstr>
      <vt:lpstr>等线</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关</cp:lastModifiedBy>
  <cp:revision>91</cp:revision>
  <dcterms:created xsi:type="dcterms:W3CDTF">2015-08-18T02:51:00Z</dcterms:created>
  <dcterms:modified xsi:type="dcterms:W3CDTF">2021-09-20T15:41:54Z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2017-12-21T08:36:47.5786057Z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ICV">
    <vt:lpwstr>B3E6CAAD39FB4771ABBB901117F29986</vt:lpwstr>
  </property>
  <property fmtid="{D5CDD505-2E9C-101B-9397-08002B2CF9AE}" pid="11" name="KSOProductBuildVer">
    <vt:lpwstr>2052-11.1.0.10700</vt:lpwstr>
  </property>
</Properties>
</file>

<file path=docProps/thumbnail.jpeg>
</file>